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Codec Pro" pitchFamily="2" charset="0"/>
      <p:regular r:id="rId12"/>
    </p:embeddedFont>
    <p:embeddedFont>
      <p:font typeface="Cy Grotesk Grand" pitchFamily="2" charset="77"/>
      <p:regular r:id="rId13"/>
    </p:embeddedFont>
    <p:embeddedFont>
      <p:font typeface="Cy Grotesk Grand Bold" pitchFamily="2" charset="77"/>
      <p:regular r:id="rId14"/>
      <p:bold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 autoAdjust="0"/>
    <p:restoredTop sz="94626" autoAdjust="0"/>
  </p:normalViewPr>
  <p:slideViewPr>
    <p:cSldViewPr>
      <p:cViewPr varScale="1">
        <p:scale>
          <a:sx n="80" d="100"/>
          <a:sy n="80" d="100"/>
        </p:scale>
        <p:origin x="824" y="22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3/23/25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3/23/25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3/23/25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3/23/25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3/23/25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3/23/25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3/23/25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9508858">
            <a:off x="-1317407" y="373602"/>
            <a:ext cx="18010625" cy="17222660"/>
          </a:xfrm>
          <a:custGeom>
            <a:avLst/>
            <a:gdLst/>
            <a:ahLst/>
            <a:cxnLst/>
            <a:rect l="l" t="t" r="r" b="b"/>
            <a:pathLst>
              <a:path w="18010625" h="17222660">
                <a:moveTo>
                  <a:pt x="0" y="0"/>
                </a:moveTo>
                <a:lnTo>
                  <a:pt x="18010625" y="0"/>
                </a:lnTo>
                <a:lnTo>
                  <a:pt x="18010625" y="17222661"/>
                </a:lnTo>
                <a:lnTo>
                  <a:pt x="0" y="1722266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818771" y="425831"/>
            <a:ext cx="13738268" cy="9435339"/>
            <a:chOff x="0" y="0"/>
            <a:chExt cx="18317690" cy="12580452"/>
          </a:xfrm>
        </p:grpSpPr>
        <p:sp>
          <p:nvSpPr>
            <p:cNvPr id="4" name="TextBox 4"/>
            <p:cNvSpPr txBox="1"/>
            <p:nvPr/>
          </p:nvSpPr>
          <p:spPr>
            <a:xfrm>
              <a:off x="0" y="-47625"/>
              <a:ext cx="18317690" cy="960716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1466"/>
                </a:lnSpc>
              </a:pPr>
              <a:r>
                <a:rPr lang="en-US" sz="9100" b="1">
                  <a:solidFill>
                    <a:srgbClr val="EDECED"/>
                  </a:solidFill>
                  <a:latin typeface="Cy Grotesk Grand Bold"/>
                  <a:ea typeface="Cy Grotesk Grand Bold"/>
                  <a:cs typeface="Cy Grotesk Grand Bold"/>
                  <a:sym typeface="Cy Grotesk Grand Bold"/>
                </a:rPr>
                <a:t>KUBERNETES FAILURE PREDICTION USING MACHINE LEARNING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0089135"/>
              <a:ext cx="18317690" cy="24913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900"/>
                </a:lnSpc>
                <a:spcBef>
                  <a:spcPct val="0"/>
                </a:spcBef>
              </a:pPr>
              <a:r>
                <a:rPr lang="en-US" sz="3500">
                  <a:solidFill>
                    <a:srgbClr val="EDECED"/>
                  </a:solidFill>
                  <a:latin typeface="Codec Pro"/>
                  <a:ea typeface="Codec Pro"/>
                  <a:cs typeface="Codec Pro"/>
                  <a:sym typeface="Codec Pro"/>
                </a:rPr>
                <a:t>Explore how machine learning algorithms can predict failures in Kubernetes environments, enhancing reliability and performance in cloud applications.</a:t>
              </a:r>
            </a:p>
          </p:txBody>
        </p:sp>
      </p:grpSp>
      <p:sp>
        <p:nvSpPr>
          <p:cNvPr id="6" name="Freeform 6"/>
          <p:cNvSpPr/>
          <p:nvPr/>
        </p:nvSpPr>
        <p:spPr>
          <a:xfrm rot="95451">
            <a:off x="11063514" y="-4115415"/>
            <a:ext cx="8686892" cy="8230830"/>
          </a:xfrm>
          <a:custGeom>
            <a:avLst/>
            <a:gdLst/>
            <a:ahLst/>
            <a:cxnLst/>
            <a:rect l="l" t="t" r="r" b="b"/>
            <a:pathLst>
              <a:path w="8686892" h="8230830">
                <a:moveTo>
                  <a:pt x="0" y="0"/>
                </a:moveTo>
                <a:lnTo>
                  <a:pt x="8686891" y="0"/>
                </a:lnTo>
                <a:lnTo>
                  <a:pt x="8686891" y="8230830"/>
                </a:lnTo>
                <a:lnTo>
                  <a:pt x="0" y="82308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9453801">
            <a:off x="877245" y="-1865074"/>
            <a:ext cx="3936832" cy="3730148"/>
          </a:xfrm>
          <a:custGeom>
            <a:avLst/>
            <a:gdLst/>
            <a:ahLst/>
            <a:cxnLst/>
            <a:rect l="l" t="t" r="r" b="b"/>
            <a:pathLst>
              <a:path w="3936832" h="3730148">
                <a:moveTo>
                  <a:pt x="0" y="0"/>
                </a:moveTo>
                <a:lnTo>
                  <a:pt x="3936832" y="0"/>
                </a:lnTo>
                <a:lnTo>
                  <a:pt x="3936832" y="3730148"/>
                </a:lnTo>
                <a:lnTo>
                  <a:pt x="0" y="37301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6672062">
            <a:off x="144414" y="886002"/>
            <a:ext cx="20884120" cy="19970439"/>
          </a:xfrm>
          <a:custGeom>
            <a:avLst/>
            <a:gdLst/>
            <a:ahLst/>
            <a:cxnLst/>
            <a:rect l="l" t="t" r="r" b="b"/>
            <a:pathLst>
              <a:path w="20884120" h="19970439">
                <a:moveTo>
                  <a:pt x="0" y="0"/>
                </a:moveTo>
                <a:lnTo>
                  <a:pt x="20884120" y="0"/>
                </a:lnTo>
                <a:lnTo>
                  <a:pt x="20884120" y="19970440"/>
                </a:lnTo>
                <a:lnTo>
                  <a:pt x="0" y="1997044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1028700" y="1049251"/>
            <a:ext cx="9920191" cy="8188498"/>
            <a:chOff x="0" y="0"/>
            <a:chExt cx="13226922" cy="10917997"/>
          </a:xfrm>
        </p:grpSpPr>
        <p:sp>
          <p:nvSpPr>
            <p:cNvPr id="5" name="TextBox 5"/>
            <p:cNvSpPr txBox="1"/>
            <p:nvPr/>
          </p:nvSpPr>
          <p:spPr>
            <a:xfrm>
              <a:off x="0" y="3143905"/>
              <a:ext cx="13226922" cy="77740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74984" lvl="1" indent="-237492" algn="l">
                <a:lnSpc>
                  <a:spcPts val="3080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200">
                  <a:solidFill>
                    <a:srgbClr val="EDECED"/>
                  </a:solidFill>
                  <a:latin typeface="Cy Grotesk Grand"/>
                  <a:ea typeface="Cy Grotesk Grand"/>
                  <a:cs typeface="Cy Grotesk Grand"/>
                  <a:sym typeface="Cy Grotesk Grand"/>
                </a:rPr>
                <a:t>Real-Time Monito</a:t>
              </a:r>
              <a:r>
                <a:rPr lang="en-US" sz="2200" u="none">
                  <a:solidFill>
                    <a:srgbClr val="EDECED"/>
                  </a:solidFill>
                  <a:latin typeface="Cy Grotesk Grand"/>
                  <a:ea typeface="Cy Grotesk Grand"/>
                  <a:cs typeface="Cy Grotesk Grand"/>
                  <a:sym typeface="Cy Grotesk Grand"/>
                </a:rPr>
                <a:t>ring: Integrate with Prometheus &amp; Grafana for live monitoring of Kubernetes clusters.</a:t>
              </a:r>
            </a:p>
            <a:p>
              <a:pPr algn="l">
                <a:lnSpc>
                  <a:spcPts val="3080"/>
                </a:lnSpc>
                <a:spcBef>
                  <a:spcPct val="0"/>
                </a:spcBef>
              </a:pPr>
              <a:endParaRPr lang="en-US" sz="2200" u="none">
                <a:solidFill>
                  <a:srgbClr val="EDECED"/>
                </a:solidFill>
                <a:latin typeface="Cy Grotesk Grand"/>
                <a:ea typeface="Cy Grotesk Grand"/>
                <a:cs typeface="Cy Grotesk Grand"/>
                <a:sym typeface="Cy Grotesk Grand"/>
              </a:endParaRPr>
            </a:p>
            <a:p>
              <a:pPr marL="474984" lvl="1" indent="-237492" algn="l">
                <a:lnSpc>
                  <a:spcPts val="3080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200" u="none">
                  <a:solidFill>
                    <a:srgbClr val="EDECED"/>
                  </a:solidFill>
                  <a:latin typeface="Cy Grotesk Grand"/>
                  <a:ea typeface="Cy Grotesk Grand"/>
                  <a:cs typeface="Cy Grotesk Grand"/>
                  <a:sym typeface="Cy Grotesk Grand"/>
                </a:rPr>
                <a:t>Advanced Models: Implement LSTMs and Transformers for better prediction accuracy.</a:t>
              </a:r>
            </a:p>
            <a:p>
              <a:pPr algn="l">
                <a:lnSpc>
                  <a:spcPts val="3080"/>
                </a:lnSpc>
                <a:spcBef>
                  <a:spcPct val="0"/>
                </a:spcBef>
              </a:pPr>
              <a:endParaRPr lang="en-US" sz="2200" u="none">
                <a:solidFill>
                  <a:srgbClr val="EDECED"/>
                </a:solidFill>
                <a:latin typeface="Cy Grotesk Grand"/>
                <a:ea typeface="Cy Grotesk Grand"/>
                <a:cs typeface="Cy Grotesk Grand"/>
                <a:sym typeface="Cy Grotesk Grand"/>
              </a:endParaRPr>
            </a:p>
            <a:p>
              <a:pPr marL="474984" lvl="1" indent="-237492" algn="l">
                <a:lnSpc>
                  <a:spcPts val="3080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200" u="none">
                  <a:solidFill>
                    <a:srgbClr val="EDECED"/>
                  </a:solidFill>
                  <a:latin typeface="Cy Grotesk Grand"/>
                  <a:ea typeface="Cy Grotesk Grand"/>
                  <a:cs typeface="Cy Grotesk Grand"/>
                  <a:sym typeface="Cy Grotesk Grand"/>
                </a:rPr>
                <a:t>Automated Failure Mitigation: Take proactive actions based on failure predictions.</a:t>
              </a:r>
            </a:p>
            <a:p>
              <a:pPr algn="l">
                <a:lnSpc>
                  <a:spcPts val="3080"/>
                </a:lnSpc>
                <a:spcBef>
                  <a:spcPct val="0"/>
                </a:spcBef>
              </a:pPr>
              <a:endParaRPr lang="en-US" sz="2200" u="none">
                <a:solidFill>
                  <a:srgbClr val="EDECED"/>
                </a:solidFill>
                <a:latin typeface="Cy Grotesk Grand"/>
                <a:ea typeface="Cy Grotesk Grand"/>
                <a:cs typeface="Cy Grotesk Grand"/>
                <a:sym typeface="Cy Grotesk Grand"/>
              </a:endParaRPr>
            </a:p>
            <a:p>
              <a:pPr marL="474984" lvl="1" indent="-237492" algn="l">
                <a:lnSpc>
                  <a:spcPts val="3080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200" u="none">
                  <a:solidFill>
                    <a:srgbClr val="EDECED"/>
                  </a:solidFill>
                  <a:latin typeface="Cy Grotesk Grand"/>
                  <a:ea typeface="Cy Grotesk Grand"/>
                  <a:cs typeface="Cy Grotesk Grand"/>
                  <a:sym typeface="Cy Grotesk Grand"/>
                </a:rPr>
                <a:t>Docker &amp; Cloud Deployment:</a:t>
              </a:r>
            </a:p>
            <a:p>
              <a:pPr algn="l">
                <a:lnSpc>
                  <a:spcPts val="3080"/>
                </a:lnSpc>
                <a:spcBef>
                  <a:spcPct val="0"/>
                </a:spcBef>
              </a:pPr>
              <a:endParaRPr lang="en-US" sz="2200" u="none">
                <a:solidFill>
                  <a:srgbClr val="EDECED"/>
                </a:solidFill>
                <a:latin typeface="Cy Grotesk Grand"/>
                <a:ea typeface="Cy Grotesk Grand"/>
                <a:cs typeface="Cy Grotesk Grand"/>
                <a:sym typeface="Cy Grotesk Grand"/>
              </a:endParaRPr>
            </a:p>
            <a:p>
              <a:pPr marL="949969" lvl="2" indent="-316656" algn="l">
                <a:lnSpc>
                  <a:spcPts val="3080"/>
                </a:lnSpc>
                <a:spcBef>
                  <a:spcPct val="0"/>
                </a:spcBef>
                <a:buFont typeface="Arial"/>
                <a:buChar char="⚬"/>
              </a:pPr>
              <a:r>
                <a:rPr lang="en-US" sz="2200" u="none">
                  <a:solidFill>
                    <a:srgbClr val="EDECED"/>
                  </a:solidFill>
                  <a:latin typeface="Cy Grotesk Grand"/>
                  <a:ea typeface="Cy Grotesk Grand"/>
                  <a:cs typeface="Cy Grotesk Grand"/>
                  <a:sym typeface="Cy Grotesk Grand"/>
                </a:rPr>
                <a:t>Use Docker to containerize the solution.</a:t>
              </a:r>
            </a:p>
            <a:p>
              <a:pPr algn="l">
                <a:lnSpc>
                  <a:spcPts val="3080"/>
                </a:lnSpc>
                <a:spcBef>
                  <a:spcPct val="0"/>
                </a:spcBef>
              </a:pPr>
              <a:endParaRPr lang="en-US" sz="2200" u="none">
                <a:solidFill>
                  <a:srgbClr val="EDECED"/>
                </a:solidFill>
                <a:latin typeface="Cy Grotesk Grand"/>
                <a:ea typeface="Cy Grotesk Grand"/>
                <a:cs typeface="Cy Grotesk Grand"/>
                <a:sym typeface="Cy Grotesk Grand"/>
              </a:endParaRPr>
            </a:p>
            <a:p>
              <a:pPr marL="949969" lvl="2" indent="-316656" algn="l">
                <a:lnSpc>
                  <a:spcPts val="3080"/>
                </a:lnSpc>
                <a:spcBef>
                  <a:spcPct val="0"/>
                </a:spcBef>
                <a:buFont typeface="Arial"/>
                <a:buChar char="⚬"/>
              </a:pPr>
              <a:r>
                <a:rPr lang="en-US" sz="2200" u="none">
                  <a:solidFill>
                    <a:srgbClr val="EDECED"/>
                  </a:solidFill>
                  <a:latin typeface="Cy Grotesk Grand"/>
                  <a:ea typeface="Cy Grotesk Grand"/>
                  <a:cs typeface="Cy Grotesk Grand"/>
                  <a:sym typeface="Cy Grotesk Grand"/>
                </a:rPr>
                <a:t>Deploy on AWS EKS or Minikube for scalability.</a:t>
              </a:r>
            </a:p>
            <a:p>
              <a:pPr marL="0" lvl="0" indent="0" algn="l">
                <a:lnSpc>
                  <a:spcPts val="3080"/>
                </a:lnSpc>
                <a:spcBef>
                  <a:spcPct val="0"/>
                </a:spcBef>
              </a:pPr>
              <a:endParaRPr lang="en-US" sz="2200" u="none">
                <a:solidFill>
                  <a:srgbClr val="EDECED"/>
                </a:solidFill>
                <a:latin typeface="Cy Grotesk Grand"/>
                <a:ea typeface="Cy Grotesk Grand"/>
                <a:cs typeface="Cy Grotesk Grand"/>
                <a:sym typeface="Cy Grotesk Grand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9525"/>
              <a:ext cx="13226922" cy="26765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7920"/>
                </a:lnSpc>
                <a:spcBef>
                  <a:spcPct val="0"/>
                </a:spcBef>
              </a:pPr>
              <a:r>
                <a:rPr lang="en-US" sz="6600">
                  <a:solidFill>
                    <a:srgbClr val="EDECED"/>
                  </a:solidFill>
                  <a:latin typeface="Cy Grotesk Grand"/>
                  <a:ea typeface="Cy Grotesk Grand"/>
                  <a:cs typeface="Cy Grotesk Grand"/>
                  <a:sym typeface="Cy Grotesk Grand"/>
                </a:rPr>
                <a:t>FUTURE IMPROVEMENTS</a:t>
              </a:r>
            </a:p>
          </p:txBody>
        </p:sp>
      </p:grpSp>
      <p:sp>
        <p:nvSpPr>
          <p:cNvPr id="7" name="Freeform 7"/>
          <p:cNvSpPr/>
          <p:nvPr/>
        </p:nvSpPr>
        <p:spPr>
          <a:xfrm rot="8207418">
            <a:off x="15857998" y="4568417"/>
            <a:ext cx="3936832" cy="3730148"/>
          </a:xfrm>
          <a:custGeom>
            <a:avLst/>
            <a:gdLst/>
            <a:ahLst/>
            <a:cxnLst/>
            <a:rect l="l" t="t" r="r" b="b"/>
            <a:pathLst>
              <a:path w="3936832" h="3730148">
                <a:moveTo>
                  <a:pt x="0" y="0"/>
                </a:moveTo>
                <a:lnTo>
                  <a:pt x="3936832" y="0"/>
                </a:lnTo>
                <a:lnTo>
                  <a:pt x="3936832" y="3730149"/>
                </a:lnTo>
                <a:lnTo>
                  <a:pt x="0" y="373014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232417">
            <a:off x="-4559855" y="-1891489"/>
            <a:ext cx="14849581" cy="14069978"/>
          </a:xfrm>
          <a:custGeom>
            <a:avLst/>
            <a:gdLst/>
            <a:ahLst/>
            <a:cxnLst/>
            <a:rect l="l" t="t" r="r" b="b"/>
            <a:pathLst>
              <a:path w="14849581" h="14069978">
                <a:moveTo>
                  <a:pt x="0" y="0"/>
                </a:moveTo>
                <a:lnTo>
                  <a:pt x="14849580" y="0"/>
                </a:lnTo>
                <a:lnTo>
                  <a:pt x="14849580" y="14069978"/>
                </a:lnTo>
                <a:lnTo>
                  <a:pt x="0" y="140699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536060" y="4476750"/>
            <a:ext cx="6919753" cy="1333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560"/>
              </a:lnSpc>
              <a:spcBef>
                <a:spcPct val="0"/>
              </a:spcBef>
            </a:pPr>
            <a:r>
              <a:rPr lang="en-US" sz="8800">
                <a:solidFill>
                  <a:srgbClr val="EDECED"/>
                </a:solidFill>
                <a:latin typeface="Cy Grotesk Grand"/>
                <a:ea typeface="Cy Grotesk Grand"/>
                <a:cs typeface="Cy Grotesk Grand"/>
                <a:sym typeface="Cy Grotesk Grand"/>
              </a:rPr>
              <a:t>AGENDA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785813"/>
            <a:ext cx="6630719" cy="476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720"/>
              </a:lnSpc>
              <a:spcBef>
                <a:spcPct val="0"/>
              </a:spcBef>
            </a:pPr>
            <a:r>
              <a:rPr lang="en-US" sz="3100">
                <a:solidFill>
                  <a:srgbClr val="EDECED"/>
                </a:solidFill>
                <a:latin typeface="Cy Grotesk Grand"/>
                <a:ea typeface="Cy Grotesk Grand"/>
                <a:cs typeface="Cy Grotesk Grand"/>
                <a:sym typeface="Cy Grotesk Grand"/>
              </a:rPr>
              <a:t>TOPICS COVERED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212452" y="2343712"/>
            <a:ext cx="5678835" cy="53568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520"/>
              </a:lnSpc>
              <a:spcBef>
                <a:spcPct val="0"/>
              </a:spcBef>
            </a:pPr>
            <a:r>
              <a:rPr lang="en-US" sz="2000">
                <a:solidFill>
                  <a:srgbClr val="EDECED"/>
                </a:solidFill>
                <a:latin typeface="Cy Grotesk Grand"/>
                <a:ea typeface="Cy Grotesk Grand"/>
                <a:cs typeface="Cy Grotesk Grand"/>
                <a:sym typeface="Cy Grotesk Grand"/>
              </a:rPr>
              <a:t>PROJECT OVERVIEW</a:t>
            </a:r>
          </a:p>
          <a:p>
            <a:pPr algn="just">
              <a:lnSpc>
                <a:spcPts val="2520"/>
              </a:lnSpc>
              <a:spcBef>
                <a:spcPct val="0"/>
              </a:spcBef>
            </a:pPr>
            <a:endParaRPr lang="en-US" sz="2000">
              <a:solidFill>
                <a:srgbClr val="EDECED"/>
              </a:solidFill>
              <a:latin typeface="Cy Grotesk Grand"/>
              <a:ea typeface="Cy Grotesk Grand"/>
              <a:cs typeface="Cy Grotesk Grand"/>
              <a:sym typeface="Cy Grotesk Grand"/>
            </a:endParaRPr>
          </a:p>
          <a:p>
            <a:pPr algn="just">
              <a:lnSpc>
                <a:spcPts val="2520"/>
              </a:lnSpc>
              <a:spcBef>
                <a:spcPct val="0"/>
              </a:spcBef>
            </a:pPr>
            <a:r>
              <a:rPr lang="en-US" sz="2000">
                <a:solidFill>
                  <a:srgbClr val="EDECED"/>
                </a:solidFill>
                <a:latin typeface="Cy Grotesk Grand"/>
                <a:ea typeface="Cy Grotesk Grand"/>
                <a:cs typeface="Cy Grotesk Grand"/>
                <a:sym typeface="Cy Grotesk Grand"/>
              </a:rPr>
              <a:t>PROBLEM STATEMENT</a:t>
            </a:r>
          </a:p>
          <a:p>
            <a:pPr algn="just">
              <a:lnSpc>
                <a:spcPts val="2520"/>
              </a:lnSpc>
              <a:spcBef>
                <a:spcPct val="0"/>
              </a:spcBef>
            </a:pPr>
            <a:endParaRPr lang="en-US" sz="2000">
              <a:solidFill>
                <a:srgbClr val="EDECED"/>
              </a:solidFill>
              <a:latin typeface="Cy Grotesk Grand"/>
              <a:ea typeface="Cy Grotesk Grand"/>
              <a:cs typeface="Cy Grotesk Grand"/>
              <a:sym typeface="Cy Grotesk Grand"/>
            </a:endParaRPr>
          </a:p>
          <a:p>
            <a:pPr algn="just">
              <a:lnSpc>
                <a:spcPts val="2520"/>
              </a:lnSpc>
              <a:spcBef>
                <a:spcPct val="0"/>
              </a:spcBef>
            </a:pPr>
            <a:r>
              <a:rPr lang="en-US" sz="2000">
                <a:solidFill>
                  <a:srgbClr val="EDECED"/>
                </a:solidFill>
                <a:latin typeface="Cy Grotesk Grand"/>
                <a:ea typeface="Cy Grotesk Grand"/>
                <a:cs typeface="Cy Grotesk Grand"/>
                <a:sym typeface="Cy Grotesk Grand"/>
              </a:rPr>
              <a:t>DATASET INFORMATION</a:t>
            </a:r>
          </a:p>
          <a:p>
            <a:pPr algn="just">
              <a:lnSpc>
                <a:spcPts val="2520"/>
              </a:lnSpc>
              <a:spcBef>
                <a:spcPct val="0"/>
              </a:spcBef>
            </a:pPr>
            <a:endParaRPr lang="en-US" sz="2000">
              <a:solidFill>
                <a:srgbClr val="EDECED"/>
              </a:solidFill>
              <a:latin typeface="Cy Grotesk Grand"/>
              <a:ea typeface="Cy Grotesk Grand"/>
              <a:cs typeface="Cy Grotesk Grand"/>
              <a:sym typeface="Cy Grotesk Grand"/>
            </a:endParaRPr>
          </a:p>
          <a:p>
            <a:pPr algn="just">
              <a:lnSpc>
                <a:spcPts val="2520"/>
              </a:lnSpc>
              <a:spcBef>
                <a:spcPct val="0"/>
              </a:spcBef>
            </a:pPr>
            <a:r>
              <a:rPr lang="en-US" sz="2000">
                <a:solidFill>
                  <a:srgbClr val="EDECED"/>
                </a:solidFill>
                <a:latin typeface="Cy Grotesk Grand"/>
                <a:ea typeface="Cy Grotesk Grand"/>
                <a:cs typeface="Cy Grotesk Grand"/>
                <a:sym typeface="Cy Grotesk Grand"/>
              </a:rPr>
              <a:t>PROJECT STRUCTURE</a:t>
            </a:r>
          </a:p>
          <a:p>
            <a:pPr algn="just">
              <a:lnSpc>
                <a:spcPts val="2520"/>
              </a:lnSpc>
              <a:spcBef>
                <a:spcPct val="0"/>
              </a:spcBef>
            </a:pPr>
            <a:endParaRPr lang="en-US" sz="2000">
              <a:solidFill>
                <a:srgbClr val="EDECED"/>
              </a:solidFill>
              <a:latin typeface="Cy Grotesk Grand"/>
              <a:ea typeface="Cy Grotesk Grand"/>
              <a:cs typeface="Cy Grotesk Grand"/>
              <a:sym typeface="Cy Grotesk Grand"/>
            </a:endParaRPr>
          </a:p>
          <a:p>
            <a:pPr algn="just">
              <a:lnSpc>
                <a:spcPts val="2520"/>
              </a:lnSpc>
              <a:spcBef>
                <a:spcPct val="0"/>
              </a:spcBef>
            </a:pPr>
            <a:r>
              <a:rPr lang="en-US" sz="2000">
                <a:solidFill>
                  <a:srgbClr val="EDECED"/>
                </a:solidFill>
                <a:latin typeface="Cy Grotesk Grand"/>
                <a:ea typeface="Cy Grotesk Grand"/>
                <a:cs typeface="Cy Grotesk Grand"/>
                <a:sym typeface="Cy Grotesk Grand"/>
              </a:rPr>
              <a:t>TECHNOLOGIES USED</a:t>
            </a:r>
          </a:p>
          <a:p>
            <a:pPr algn="just">
              <a:lnSpc>
                <a:spcPts val="2520"/>
              </a:lnSpc>
              <a:spcBef>
                <a:spcPct val="0"/>
              </a:spcBef>
            </a:pPr>
            <a:endParaRPr lang="en-US" sz="2000">
              <a:solidFill>
                <a:srgbClr val="EDECED"/>
              </a:solidFill>
              <a:latin typeface="Cy Grotesk Grand"/>
              <a:ea typeface="Cy Grotesk Grand"/>
              <a:cs typeface="Cy Grotesk Grand"/>
              <a:sym typeface="Cy Grotesk Grand"/>
            </a:endParaRPr>
          </a:p>
          <a:p>
            <a:pPr algn="just">
              <a:lnSpc>
                <a:spcPts val="2520"/>
              </a:lnSpc>
              <a:spcBef>
                <a:spcPct val="0"/>
              </a:spcBef>
            </a:pPr>
            <a:r>
              <a:rPr lang="en-US" sz="2000">
                <a:solidFill>
                  <a:srgbClr val="EDECED"/>
                </a:solidFill>
                <a:latin typeface="Cy Grotesk Grand"/>
                <a:ea typeface="Cy Grotesk Grand"/>
                <a:cs typeface="Cy Grotesk Grand"/>
                <a:sym typeface="Cy Grotesk Grand"/>
              </a:rPr>
              <a:t>MODEL DEVELOPMENT PROCESS</a:t>
            </a:r>
          </a:p>
          <a:p>
            <a:pPr algn="just">
              <a:lnSpc>
                <a:spcPts val="2520"/>
              </a:lnSpc>
              <a:spcBef>
                <a:spcPct val="0"/>
              </a:spcBef>
            </a:pPr>
            <a:endParaRPr lang="en-US" sz="2000">
              <a:solidFill>
                <a:srgbClr val="EDECED"/>
              </a:solidFill>
              <a:latin typeface="Cy Grotesk Grand"/>
              <a:ea typeface="Cy Grotesk Grand"/>
              <a:cs typeface="Cy Grotesk Grand"/>
              <a:sym typeface="Cy Grotesk Grand"/>
            </a:endParaRPr>
          </a:p>
          <a:p>
            <a:pPr algn="just">
              <a:lnSpc>
                <a:spcPts val="2520"/>
              </a:lnSpc>
              <a:spcBef>
                <a:spcPct val="0"/>
              </a:spcBef>
            </a:pPr>
            <a:r>
              <a:rPr lang="en-US" sz="2000">
                <a:solidFill>
                  <a:srgbClr val="EDECED"/>
                </a:solidFill>
                <a:latin typeface="Cy Grotesk Grand"/>
                <a:ea typeface="Cy Grotesk Grand"/>
                <a:cs typeface="Cy Grotesk Grand"/>
                <a:sym typeface="Cy Grotesk Grand"/>
              </a:rPr>
              <a:t>MODEL PERFORMANCE</a:t>
            </a:r>
          </a:p>
          <a:p>
            <a:pPr algn="just">
              <a:lnSpc>
                <a:spcPts val="2520"/>
              </a:lnSpc>
              <a:spcBef>
                <a:spcPct val="0"/>
              </a:spcBef>
            </a:pPr>
            <a:endParaRPr lang="en-US" sz="2000">
              <a:solidFill>
                <a:srgbClr val="EDECED"/>
              </a:solidFill>
              <a:latin typeface="Cy Grotesk Grand"/>
              <a:ea typeface="Cy Grotesk Grand"/>
              <a:cs typeface="Cy Grotesk Grand"/>
              <a:sym typeface="Cy Grotesk Grand"/>
            </a:endParaRPr>
          </a:p>
          <a:p>
            <a:pPr algn="just">
              <a:lnSpc>
                <a:spcPts val="2520"/>
              </a:lnSpc>
              <a:spcBef>
                <a:spcPct val="0"/>
              </a:spcBef>
            </a:pPr>
            <a:r>
              <a:rPr lang="en-US" sz="2000">
                <a:solidFill>
                  <a:srgbClr val="EDECED"/>
                </a:solidFill>
                <a:latin typeface="Cy Grotesk Grand"/>
                <a:ea typeface="Cy Grotesk Grand"/>
                <a:cs typeface="Cy Grotesk Grand"/>
                <a:sym typeface="Cy Grotesk Grand"/>
              </a:rPr>
              <a:t>FUTURE IMPROVEMENTS</a:t>
            </a:r>
          </a:p>
          <a:p>
            <a:pPr algn="just">
              <a:lnSpc>
                <a:spcPts val="2520"/>
              </a:lnSpc>
              <a:spcBef>
                <a:spcPct val="0"/>
              </a:spcBef>
            </a:pPr>
            <a:endParaRPr lang="en-US" sz="2000">
              <a:solidFill>
                <a:srgbClr val="EDECED"/>
              </a:solidFill>
              <a:latin typeface="Cy Grotesk Grand"/>
              <a:ea typeface="Cy Grotesk Grand"/>
              <a:cs typeface="Cy Grotesk Grand"/>
              <a:sym typeface="Cy Grotesk Grand"/>
            </a:endParaRPr>
          </a:p>
          <a:p>
            <a:pPr algn="just">
              <a:lnSpc>
                <a:spcPts val="2520"/>
              </a:lnSpc>
              <a:spcBef>
                <a:spcPct val="0"/>
              </a:spcBef>
            </a:pPr>
            <a:endParaRPr lang="en-US" sz="2000">
              <a:solidFill>
                <a:srgbClr val="EDECED"/>
              </a:solidFill>
              <a:latin typeface="Cy Grotesk Grand"/>
              <a:ea typeface="Cy Grotesk Grand"/>
              <a:cs typeface="Cy Grotesk Grand"/>
              <a:sym typeface="Cy Grotesk Gran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881103" y="7275195"/>
            <a:ext cx="25722547" cy="7105854"/>
          </a:xfrm>
          <a:custGeom>
            <a:avLst/>
            <a:gdLst/>
            <a:ahLst/>
            <a:cxnLst/>
            <a:rect l="l" t="t" r="r" b="b"/>
            <a:pathLst>
              <a:path w="25722547" h="7105854">
                <a:moveTo>
                  <a:pt x="0" y="0"/>
                </a:moveTo>
                <a:lnTo>
                  <a:pt x="25722547" y="0"/>
                </a:lnTo>
                <a:lnTo>
                  <a:pt x="25722547" y="7105854"/>
                </a:lnTo>
                <a:lnTo>
                  <a:pt x="0" y="71058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1028700" y="3704811"/>
            <a:ext cx="16230600" cy="0"/>
          </a:xfrm>
          <a:prstGeom prst="line">
            <a:avLst/>
          </a:prstGeom>
          <a:ln w="9525" cap="rnd">
            <a:solidFill>
              <a:srgbClr val="EDECED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>
            <a:off x="1028700" y="3542886"/>
            <a:ext cx="323850" cy="323850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DECED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5317258" y="3533361"/>
            <a:ext cx="323850" cy="323850"/>
            <a:chOff x="0" y="0"/>
            <a:chExt cx="6350000" cy="6350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DECED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9605817" y="3533361"/>
            <a:ext cx="323850" cy="323850"/>
            <a:chOff x="0" y="0"/>
            <a:chExt cx="6350000" cy="63500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DECED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13894375" y="3533361"/>
            <a:ext cx="323850" cy="323850"/>
            <a:chOff x="0" y="0"/>
            <a:chExt cx="6350000" cy="63500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DECED"/>
            </a:solidFill>
          </p:spPr>
        </p:sp>
      </p:grpSp>
      <p:sp>
        <p:nvSpPr>
          <p:cNvPr id="12" name="TextBox 12"/>
          <p:cNvSpPr txBox="1"/>
          <p:nvPr/>
        </p:nvSpPr>
        <p:spPr>
          <a:xfrm>
            <a:off x="1028700" y="1028700"/>
            <a:ext cx="16230600" cy="1981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800"/>
              </a:lnSpc>
              <a:spcBef>
                <a:spcPct val="0"/>
              </a:spcBef>
            </a:pPr>
            <a:r>
              <a:rPr lang="en-US" sz="6500">
                <a:solidFill>
                  <a:srgbClr val="EDECED"/>
                </a:solidFill>
                <a:latin typeface="Cy Grotesk Grand"/>
                <a:ea typeface="Cy Grotesk Grand"/>
                <a:cs typeface="Cy Grotesk Grand"/>
                <a:sym typeface="Cy Grotesk Grand"/>
              </a:rPr>
              <a:t>KUBERNETES CLUSTER FAILURE PREDICTION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1028700" y="4562061"/>
            <a:ext cx="3364925" cy="3996690"/>
            <a:chOff x="0" y="0"/>
            <a:chExt cx="4486566" cy="5328920"/>
          </a:xfrm>
        </p:grpSpPr>
        <p:sp>
          <p:nvSpPr>
            <p:cNvPr id="14" name="TextBox 14"/>
            <p:cNvSpPr txBox="1"/>
            <p:nvPr/>
          </p:nvSpPr>
          <p:spPr>
            <a:xfrm>
              <a:off x="0" y="0"/>
              <a:ext cx="4486566" cy="11684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480"/>
                </a:lnSpc>
                <a:spcBef>
                  <a:spcPct val="0"/>
                </a:spcBef>
              </a:pPr>
              <a:r>
                <a:rPr lang="en-US" sz="2900">
                  <a:solidFill>
                    <a:srgbClr val="EDECED"/>
                  </a:solidFill>
                  <a:latin typeface="Cy Grotesk Grand"/>
                  <a:ea typeface="Cy Grotesk Grand"/>
                  <a:cs typeface="Cy Grotesk Grand"/>
                  <a:sym typeface="Cy Grotesk Grand"/>
                </a:rPr>
                <a:t>Goal</a:t>
              </a:r>
              <a:r>
                <a:rPr lang="en-US" sz="2900" u="none">
                  <a:solidFill>
                    <a:srgbClr val="EDECED"/>
                  </a:solidFill>
                  <a:latin typeface="Cy Grotesk Grand"/>
                  <a:ea typeface="Cy Grotesk Grand"/>
                  <a:cs typeface="Cy Grotesk Grand"/>
                  <a:sym typeface="Cy Grotesk Grand"/>
                </a:rPr>
                <a:t> of the Project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1412875"/>
              <a:ext cx="4486566" cy="39160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18160" lvl="1" indent="-259080" algn="l">
                <a:lnSpc>
                  <a:spcPts val="3359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400" spc="-24">
                  <a:solidFill>
                    <a:srgbClr val="EDECED"/>
                  </a:solidFill>
                  <a:latin typeface="Codec Pro"/>
                  <a:ea typeface="Codec Pro"/>
                  <a:cs typeface="Codec Pro"/>
                  <a:sym typeface="Codec Pro"/>
                </a:rPr>
                <a:t>The prim</a:t>
              </a:r>
              <a:r>
                <a:rPr lang="en-US" sz="2400" u="none" spc="-24">
                  <a:solidFill>
                    <a:srgbClr val="EDECED"/>
                  </a:solidFill>
                  <a:latin typeface="Codec Pro"/>
                  <a:ea typeface="Codec Pro"/>
                  <a:cs typeface="Codec Pro"/>
                  <a:sym typeface="Codec Pro"/>
                </a:rPr>
                <a:t>ary goal is to predict Kubernetes cluster failures before they occur, enhancing system reliability.</a:t>
              </a:r>
            </a:p>
            <a:p>
              <a:pPr marL="0" lvl="0" indent="0" algn="l">
                <a:lnSpc>
                  <a:spcPts val="3359"/>
                </a:lnSpc>
                <a:spcBef>
                  <a:spcPct val="0"/>
                </a:spcBef>
              </a:pPr>
              <a:endParaRPr lang="en-US" sz="2400" u="none" spc="-24">
                <a:solidFill>
                  <a:srgbClr val="EDECED"/>
                </a:solidFill>
                <a:latin typeface="Codec Pro"/>
                <a:ea typeface="Codec Pro"/>
                <a:cs typeface="Codec Pro"/>
                <a:sym typeface="Codec Pro"/>
              </a:endParaRP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5317258" y="4562061"/>
            <a:ext cx="3364925" cy="3977640"/>
            <a:chOff x="0" y="0"/>
            <a:chExt cx="4486566" cy="5303520"/>
          </a:xfrm>
        </p:grpSpPr>
        <p:sp>
          <p:nvSpPr>
            <p:cNvPr id="17" name="TextBox 17"/>
            <p:cNvSpPr txBox="1"/>
            <p:nvPr/>
          </p:nvSpPr>
          <p:spPr>
            <a:xfrm>
              <a:off x="0" y="0"/>
              <a:ext cx="4486566" cy="5842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480"/>
                </a:lnSpc>
                <a:spcBef>
                  <a:spcPct val="0"/>
                </a:spcBef>
              </a:pPr>
              <a:r>
                <a:rPr lang="en-US" sz="2900">
                  <a:solidFill>
                    <a:srgbClr val="EDECED"/>
                  </a:solidFill>
                  <a:latin typeface="Cy Grotesk Grand"/>
                  <a:ea typeface="Cy Grotesk Grand"/>
                  <a:cs typeface="Cy Grotesk Grand"/>
                  <a:sym typeface="Cy Grotesk Grand"/>
                </a:rPr>
                <a:t>T</a:t>
              </a:r>
              <a:r>
                <a:rPr lang="en-US" sz="2900" u="none">
                  <a:solidFill>
                    <a:srgbClr val="EDECED"/>
                  </a:solidFill>
                  <a:latin typeface="Cy Grotesk Grand"/>
                  <a:ea typeface="Cy Grotesk Grand"/>
                  <a:cs typeface="Cy Grotesk Grand"/>
                  <a:sym typeface="Cy Grotesk Grand"/>
                </a:rPr>
                <a:t>arget Issues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828675"/>
              <a:ext cx="4486566" cy="44748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18160" lvl="1" indent="-259080" algn="l">
                <a:lnSpc>
                  <a:spcPts val="3359"/>
                </a:lnSpc>
                <a:buFont typeface="Arial"/>
                <a:buChar char="•"/>
              </a:pPr>
              <a:r>
                <a:rPr lang="en-US" sz="2400" spc="-24">
                  <a:solidFill>
                    <a:srgbClr val="EDECED"/>
                  </a:solidFill>
                  <a:latin typeface="Codec Pro"/>
                  <a:ea typeface="Codec Pro"/>
                  <a:cs typeface="Codec Pro"/>
                  <a:sym typeface="Codec Pro"/>
                </a:rPr>
                <a:t>Focus on critical issues such as pod crashes, resource bottlenecks, and network failures that affect cluster performance.</a:t>
              </a:r>
            </a:p>
            <a:p>
              <a:pPr marL="0" lvl="0" indent="0" algn="l">
                <a:lnSpc>
                  <a:spcPts val="3359"/>
                </a:lnSpc>
                <a:spcBef>
                  <a:spcPct val="0"/>
                </a:spcBef>
              </a:pPr>
              <a:endParaRPr lang="en-US" sz="2400" spc="-24">
                <a:solidFill>
                  <a:srgbClr val="EDECED"/>
                </a:solidFill>
                <a:latin typeface="Codec Pro"/>
                <a:ea typeface="Codec Pro"/>
                <a:cs typeface="Codec Pro"/>
                <a:sym typeface="Codec Pro"/>
              </a:endParaRP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3894375" y="4562061"/>
            <a:ext cx="3364925" cy="4415790"/>
            <a:chOff x="0" y="0"/>
            <a:chExt cx="4486566" cy="5887720"/>
          </a:xfrm>
        </p:grpSpPr>
        <p:sp>
          <p:nvSpPr>
            <p:cNvPr id="20" name="TextBox 20"/>
            <p:cNvSpPr txBox="1"/>
            <p:nvPr/>
          </p:nvSpPr>
          <p:spPr>
            <a:xfrm>
              <a:off x="0" y="0"/>
              <a:ext cx="4486566" cy="11684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480"/>
                </a:lnSpc>
                <a:spcBef>
                  <a:spcPct val="0"/>
                </a:spcBef>
              </a:pPr>
              <a:r>
                <a:rPr lang="en-US" sz="2900" b="1">
                  <a:solidFill>
                    <a:srgbClr val="EDECED"/>
                  </a:solidFill>
                  <a:latin typeface="Cy Grotesk Grand Bold"/>
                  <a:ea typeface="Cy Grotesk Grand Bold"/>
                  <a:cs typeface="Cy Grotesk Grand Bold"/>
                  <a:sym typeface="Cy Grotesk Grand Bold"/>
                </a:rPr>
                <a:t>Proactive Detection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1412875"/>
              <a:ext cx="4486566" cy="44748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18160" lvl="1" indent="-259080" algn="l">
                <a:lnSpc>
                  <a:spcPts val="3359"/>
                </a:lnSpc>
                <a:buFont typeface="Arial"/>
                <a:buChar char="•"/>
              </a:pPr>
              <a:r>
                <a:rPr lang="en-US" sz="2400" spc="-24">
                  <a:solidFill>
                    <a:srgbClr val="EDECED"/>
                  </a:solidFill>
                  <a:latin typeface="Codec Pro"/>
                  <a:ea typeface="Codec Pro"/>
                  <a:cs typeface="Codec Pro"/>
                  <a:sym typeface="Codec Pro"/>
                </a:rPr>
                <a:t>The objective centers around proactive failure detection, enabling timely mitigation actions to prevent downtime.</a:t>
              </a:r>
            </a:p>
            <a:p>
              <a:pPr marL="0" lvl="0" indent="0" algn="l">
                <a:lnSpc>
                  <a:spcPts val="3359"/>
                </a:lnSpc>
                <a:spcBef>
                  <a:spcPct val="0"/>
                </a:spcBef>
              </a:pPr>
              <a:endParaRPr lang="en-US" sz="2400" spc="-24">
                <a:solidFill>
                  <a:srgbClr val="EDECED"/>
                </a:solidFill>
                <a:latin typeface="Codec Pro"/>
                <a:ea typeface="Codec Pro"/>
                <a:cs typeface="Codec Pro"/>
                <a:sym typeface="Codec Pro"/>
              </a:endParaRPr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9605817" y="4562061"/>
            <a:ext cx="3364925" cy="5273040"/>
            <a:chOff x="0" y="0"/>
            <a:chExt cx="4486566" cy="7030720"/>
          </a:xfrm>
        </p:grpSpPr>
        <p:sp>
          <p:nvSpPr>
            <p:cNvPr id="23" name="TextBox 23"/>
            <p:cNvSpPr txBox="1"/>
            <p:nvPr/>
          </p:nvSpPr>
          <p:spPr>
            <a:xfrm>
              <a:off x="0" y="0"/>
              <a:ext cx="4486566" cy="17526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480"/>
                </a:lnSpc>
                <a:spcBef>
                  <a:spcPct val="0"/>
                </a:spcBef>
              </a:pPr>
              <a:r>
                <a:rPr lang="en-US" sz="2900">
                  <a:solidFill>
                    <a:srgbClr val="EDECED"/>
                  </a:solidFill>
                  <a:latin typeface="Cy Grotesk Grand"/>
                  <a:ea typeface="Cy Grotesk Grand"/>
                  <a:cs typeface="Cy Grotesk Grand"/>
                  <a:sym typeface="Cy Grotesk Grand"/>
                </a:rPr>
                <a:t>M</a:t>
              </a:r>
              <a:r>
                <a:rPr lang="en-US" sz="2900" u="none">
                  <a:solidFill>
                    <a:srgbClr val="EDECED"/>
                  </a:solidFill>
                  <a:latin typeface="Cy Grotesk Grand"/>
                  <a:ea typeface="Cy Grotesk Grand"/>
                  <a:cs typeface="Cy Grotesk Grand"/>
                  <a:sym typeface="Cy Grotesk Grand"/>
                </a:rPr>
                <a:t>achine Learning Approach</a:t>
              </a:r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1997075"/>
              <a:ext cx="4486566" cy="50336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18160" lvl="1" indent="-259080" algn="l">
                <a:lnSpc>
                  <a:spcPts val="3359"/>
                </a:lnSpc>
                <a:buFont typeface="Arial"/>
                <a:buChar char="•"/>
              </a:pPr>
              <a:r>
                <a:rPr lang="en-US" sz="2400" spc="-24">
                  <a:solidFill>
                    <a:srgbClr val="EDECED"/>
                  </a:solidFill>
                  <a:latin typeface="Codec Pro"/>
                  <a:ea typeface="Codec Pro"/>
                  <a:cs typeface="Codec Pro"/>
                  <a:sym typeface="Codec Pro"/>
                </a:rPr>
                <a:t>Utilize machine learning models that analyze network traffic and system resource metrics for accurate predictions.</a:t>
              </a:r>
            </a:p>
            <a:p>
              <a:pPr marL="0" lvl="0" indent="0" algn="l">
                <a:lnSpc>
                  <a:spcPts val="3359"/>
                </a:lnSpc>
                <a:spcBef>
                  <a:spcPct val="0"/>
                </a:spcBef>
              </a:pPr>
              <a:endParaRPr lang="en-US" sz="2400" spc="-24">
                <a:solidFill>
                  <a:srgbClr val="EDECED"/>
                </a:solidFill>
                <a:latin typeface="Codec Pro"/>
                <a:ea typeface="Codec Pro"/>
                <a:cs typeface="Codec Pro"/>
                <a:sym typeface="Codec Pro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7446974">
            <a:off x="-5661200" y="-1683126"/>
            <a:ext cx="14849581" cy="14069978"/>
          </a:xfrm>
          <a:custGeom>
            <a:avLst/>
            <a:gdLst/>
            <a:ahLst/>
            <a:cxnLst/>
            <a:rect l="l" t="t" r="r" b="b"/>
            <a:pathLst>
              <a:path w="14849581" h="14069978">
                <a:moveTo>
                  <a:pt x="0" y="0"/>
                </a:moveTo>
                <a:lnTo>
                  <a:pt x="14849581" y="0"/>
                </a:lnTo>
                <a:lnTo>
                  <a:pt x="14849581" y="14069977"/>
                </a:lnTo>
                <a:lnTo>
                  <a:pt x="0" y="140699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896713"/>
            <a:ext cx="6261491" cy="3162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240"/>
              </a:lnSpc>
              <a:spcBef>
                <a:spcPct val="0"/>
              </a:spcBef>
            </a:pPr>
            <a:r>
              <a:rPr lang="en-US" sz="5200">
                <a:solidFill>
                  <a:srgbClr val="EDECED"/>
                </a:solidFill>
                <a:latin typeface="Cy Grotesk Grand"/>
                <a:ea typeface="Cy Grotesk Grand"/>
                <a:cs typeface="Cy Grotesk Grand"/>
                <a:sym typeface="Cy Grotesk Grand"/>
              </a:rPr>
              <a:t>CHALLENGES IN KUBERNETES CLUSTERS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0061490" y="817963"/>
            <a:ext cx="7197810" cy="1980658"/>
            <a:chOff x="0" y="0"/>
            <a:chExt cx="9597080" cy="2640877"/>
          </a:xfrm>
        </p:grpSpPr>
        <p:sp>
          <p:nvSpPr>
            <p:cNvPr id="5" name="TextBox 5"/>
            <p:cNvSpPr txBox="1"/>
            <p:nvPr/>
          </p:nvSpPr>
          <p:spPr>
            <a:xfrm>
              <a:off x="0" y="0"/>
              <a:ext cx="9597080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84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EDECED"/>
                  </a:solidFill>
                  <a:latin typeface="Cy Grotesk Grand"/>
                  <a:ea typeface="Cy Grotesk Grand"/>
                  <a:cs typeface="Cy Grotesk Grand"/>
                  <a:sym typeface="Cy Grotesk Grand"/>
                </a:rPr>
                <a:t>Po</a:t>
              </a:r>
              <a:r>
                <a:rPr lang="en-US" sz="3200" u="none">
                  <a:solidFill>
                    <a:srgbClr val="EDECED"/>
                  </a:solidFill>
                  <a:latin typeface="Cy Grotesk Grand"/>
                  <a:ea typeface="Cy Grotesk Grand"/>
                  <a:cs typeface="Cy Grotesk Grand"/>
                  <a:sym typeface="Cy Grotesk Grand"/>
                </a:rPr>
                <a:t>d Crashes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960032"/>
              <a:ext cx="9597080" cy="16808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359"/>
                </a:lnSpc>
                <a:spcBef>
                  <a:spcPct val="0"/>
                </a:spcBef>
              </a:pPr>
              <a:r>
                <a:rPr lang="en-US" sz="2400" spc="-24">
                  <a:solidFill>
                    <a:srgbClr val="EDECED"/>
                  </a:solidFill>
                  <a:latin typeface="Codec Pro"/>
                  <a:ea typeface="Codec Pro"/>
                  <a:cs typeface="Codec Pro"/>
                  <a:sym typeface="Codec Pro"/>
                </a:rPr>
                <a:t>F</a:t>
              </a:r>
              <a:r>
                <a:rPr lang="en-US" sz="2400" u="none" spc="-24">
                  <a:solidFill>
                    <a:srgbClr val="EDECED"/>
                  </a:solidFill>
                  <a:latin typeface="Codec Pro"/>
                  <a:ea typeface="Codec Pro"/>
                  <a:cs typeface="Codec Pro"/>
                  <a:sym typeface="Codec Pro"/>
                </a:rPr>
                <a:t>requent pod crashes disrupt service availability and impact user experience.</a:t>
              </a:r>
            </a:p>
            <a:p>
              <a:pPr marL="0" lvl="0" indent="0" algn="l">
                <a:lnSpc>
                  <a:spcPts val="3359"/>
                </a:lnSpc>
                <a:spcBef>
                  <a:spcPct val="0"/>
                </a:spcBef>
              </a:pPr>
              <a:endParaRPr lang="en-US" sz="2400" u="none" spc="-24">
                <a:solidFill>
                  <a:srgbClr val="EDECED"/>
                </a:solidFill>
                <a:latin typeface="Codec Pro"/>
                <a:ea typeface="Codec Pro"/>
                <a:cs typeface="Codec Pro"/>
                <a:sym typeface="Codec Pro"/>
              </a:endParaRP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0061490" y="7905105"/>
            <a:ext cx="7197810" cy="1980658"/>
            <a:chOff x="0" y="0"/>
            <a:chExt cx="9597080" cy="2640877"/>
          </a:xfrm>
        </p:grpSpPr>
        <p:sp>
          <p:nvSpPr>
            <p:cNvPr id="8" name="TextBox 8"/>
            <p:cNvSpPr txBox="1"/>
            <p:nvPr/>
          </p:nvSpPr>
          <p:spPr>
            <a:xfrm>
              <a:off x="0" y="0"/>
              <a:ext cx="9597080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84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EDECED"/>
                  </a:solidFill>
                  <a:latin typeface="Cy Grotesk Grand"/>
                  <a:ea typeface="Cy Grotesk Grand"/>
                  <a:cs typeface="Cy Grotesk Grand"/>
                  <a:sym typeface="Cy Grotesk Grand"/>
                </a:rPr>
                <a:t>Service</a:t>
              </a:r>
              <a:r>
                <a:rPr lang="en-US" sz="3200" u="none">
                  <a:solidFill>
                    <a:srgbClr val="EDECED"/>
                  </a:solidFill>
                  <a:latin typeface="Cy Grotesk Grand"/>
                  <a:ea typeface="Cy Grotesk Grand"/>
                  <a:cs typeface="Cy Grotesk Grand"/>
                  <a:sym typeface="Cy Grotesk Grand"/>
                </a:rPr>
                <a:t> Disruptions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960032"/>
              <a:ext cx="9597080" cy="16808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359"/>
                </a:lnSpc>
                <a:spcBef>
                  <a:spcPct val="0"/>
                </a:spcBef>
              </a:pPr>
              <a:r>
                <a:rPr lang="en-US" sz="2400" spc="-24">
                  <a:solidFill>
                    <a:srgbClr val="EDECED"/>
                  </a:solidFill>
                  <a:latin typeface="Codec Pro"/>
                  <a:ea typeface="Codec Pro"/>
                  <a:cs typeface="Codec Pro"/>
                  <a:sym typeface="Codec Pro"/>
                </a:rPr>
                <a:t>Se</a:t>
              </a:r>
              <a:r>
                <a:rPr lang="en-US" sz="2400" u="none" spc="-24">
                  <a:solidFill>
                    <a:srgbClr val="EDECED"/>
                  </a:solidFill>
                  <a:latin typeface="Codec Pro"/>
                  <a:ea typeface="Codec Pro"/>
                  <a:cs typeface="Codec Pro"/>
                  <a:sym typeface="Codec Pro"/>
                </a:rPr>
                <a:t>rvice disruptions can occur due to various issues, leading to downtime and loss of user trust.</a:t>
              </a:r>
            </a:p>
            <a:p>
              <a:pPr marL="0" lvl="0" indent="0" algn="l">
                <a:lnSpc>
                  <a:spcPts val="3359"/>
                </a:lnSpc>
                <a:spcBef>
                  <a:spcPct val="0"/>
                </a:spcBef>
              </a:pPr>
              <a:endParaRPr lang="en-US" sz="2400" u="none" spc="-24">
                <a:solidFill>
                  <a:srgbClr val="EDECED"/>
                </a:solidFill>
                <a:latin typeface="Codec Pro"/>
                <a:ea typeface="Codec Pro"/>
                <a:cs typeface="Codec Pro"/>
                <a:sym typeface="Codec Pro"/>
              </a:endParaRP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0061490" y="5351863"/>
            <a:ext cx="7197810" cy="2399758"/>
            <a:chOff x="0" y="0"/>
            <a:chExt cx="9597080" cy="3199677"/>
          </a:xfrm>
        </p:grpSpPr>
        <p:sp>
          <p:nvSpPr>
            <p:cNvPr id="11" name="TextBox 11"/>
            <p:cNvSpPr txBox="1"/>
            <p:nvPr/>
          </p:nvSpPr>
          <p:spPr>
            <a:xfrm>
              <a:off x="0" y="0"/>
              <a:ext cx="9597080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84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EDECED"/>
                  </a:solidFill>
                  <a:latin typeface="Cy Grotesk Grand"/>
                  <a:ea typeface="Cy Grotesk Grand"/>
                  <a:cs typeface="Cy Grotesk Grand"/>
                  <a:sym typeface="Cy Grotesk Grand"/>
                </a:rPr>
                <a:t>Resource</a:t>
              </a:r>
              <a:r>
                <a:rPr lang="en-US" sz="3200" u="none">
                  <a:solidFill>
                    <a:srgbClr val="EDECED"/>
                  </a:solidFill>
                  <a:latin typeface="Cy Grotesk Grand"/>
                  <a:ea typeface="Cy Grotesk Grand"/>
                  <a:cs typeface="Cy Grotesk Grand"/>
                  <a:sym typeface="Cy Grotesk Grand"/>
                </a:rPr>
                <a:t> Bottlenecks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960032"/>
              <a:ext cx="9597080" cy="22396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359"/>
                </a:lnSpc>
                <a:spcBef>
                  <a:spcPct val="0"/>
                </a:spcBef>
              </a:pPr>
              <a:r>
                <a:rPr lang="en-US" sz="2400" spc="-24">
                  <a:solidFill>
                    <a:srgbClr val="EDECED"/>
                  </a:solidFill>
                  <a:latin typeface="Codec Pro"/>
                  <a:ea typeface="Codec Pro"/>
                  <a:cs typeface="Codec Pro"/>
                  <a:sym typeface="Codec Pro"/>
                </a:rPr>
                <a:t>Insuffic</a:t>
              </a:r>
              <a:r>
                <a:rPr lang="en-US" sz="2400" u="none" spc="-24">
                  <a:solidFill>
                    <a:srgbClr val="EDECED"/>
                  </a:solidFill>
                  <a:latin typeface="Codec Pro"/>
                  <a:ea typeface="Codec Pro"/>
                  <a:cs typeface="Codec Pro"/>
                  <a:sym typeface="Codec Pro"/>
                </a:rPr>
                <a:t>ient CPU, memory, or disk resources can lead to performance issues and slow response times.</a:t>
              </a:r>
            </a:p>
            <a:p>
              <a:pPr marL="0" lvl="0" indent="0" algn="l">
                <a:lnSpc>
                  <a:spcPts val="3359"/>
                </a:lnSpc>
                <a:spcBef>
                  <a:spcPct val="0"/>
                </a:spcBef>
              </a:pPr>
              <a:endParaRPr lang="en-US" sz="2400" u="none" spc="-24">
                <a:solidFill>
                  <a:srgbClr val="EDECED"/>
                </a:solidFill>
                <a:latin typeface="Codec Pro"/>
                <a:ea typeface="Codec Pro"/>
                <a:cs typeface="Codec Pro"/>
                <a:sym typeface="Codec Pro"/>
              </a:endParaRP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0061490" y="2798620"/>
            <a:ext cx="7197810" cy="2399758"/>
            <a:chOff x="0" y="0"/>
            <a:chExt cx="9597080" cy="3199677"/>
          </a:xfrm>
        </p:grpSpPr>
        <p:sp>
          <p:nvSpPr>
            <p:cNvPr id="14" name="TextBox 14"/>
            <p:cNvSpPr txBox="1"/>
            <p:nvPr/>
          </p:nvSpPr>
          <p:spPr>
            <a:xfrm>
              <a:off x="0" y="0"/>
              <a:ext cx="9597080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840"/>
                </a:lnSpc>
                <a:spcBef>
                  <a:spcPct val="0"/>
                </a:spcBef>
              </a:pPr>
              <a:r>
                <a:rPr lang="en-US" sz="3200">
                  <a:solidFill>
                    <a:srgbClr val="EDECED"/>
                  </a:solidFill>
                  <a:latin typeface="Cy Grotesk Grand"/>
                  <a:ea typeface="Cy Grotesk Grand"/>
                  <a:cs typeface="Cy Grotesk Grand"/>
                  <a:sym typeface="Cy Grotesk Grand"/>
                </a:rPr>
                <a:t>Network</a:t>
              </a:r>
              <a:r>
                <a:rPr lang="en-US" sz="3200" u="none">
                  <a:solidFill>
                    <a:srgbClr val="EDECED"/>
                  </a:solidFill>
                  <a:latin typeface="Cy Grotesk Grand"/>
                  <a:ea typeface="Cy Grotesk Grand"/>
                  <a:cs typeface="Cy Grotesk Grand"/>
                  <a:sym typeface="Cy Grotesk Grand"/>
                </a:rPr>
                <a:t> Failures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960032"/>
              <a:ext cx="9597080" cy="22396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359"/>
                </a:lnSpc>
                <a:spcBef>
                  <a:spcPct val="0"/>
                </a:spcBef>
              </a:pPr>
              <a:r>
                <a:rPr lang="en-US" sz="2400" spc="-24">
                  <a:solidFill>
                    <a:srgbClr val="EDECED"/>
                  </a:solidFill>
                  <a:latin typeface="Codec Pro"/>
                  <a:ea typeface="Codec Pro"/>
                  <a:cs typeface="Codec Pro"/>
                  <a:sym typeface="Codec Pro"/>
                </a:rPr>
                <a:t>Netwo</a:t>
              </a:r>
              <a:r>
                <a:rPr lang="en-US" sz="2400" u="none" spc="-24">
                  <a:solidFill>
                    <a:srgbClr val="EDECED"/>
                  </a:solidFill>
                  <a:latin typeface="Codec Pro"/>
                  <a:ea typeface="Codec Pro"/>
                  <a:cs typeface="Codec Pro"/>
                  <a:sym typeface="Codec Pro"/>
                </a:rPr>
                <a:t>rk failures can lead to communication breakdowns between services, affecting system performance.</a:t>
              </a:r>
            </a:p>
            <a:p>
              <a:pPr marL="0" lvl="0" indent="0" algn="l">
                <a:lnSpc>
                  <a:spcPts val="3359"/>
                </a:lnSpc>
                <a:spcBef>
                  <a:spcPct val="0"/>
                </a:spcBef>
              </a:pPr>
              <a:endParaRPr lang="en-US" sz="2400" u="none" spc="-24">
                <a:solidFill>
                  <a:srgbClr val="EDECED"/>
                </a:solidFill>
                <a:latin typeface="Codec Pro"/>
                <a:ea typeface="Codec Pro"/>
                <a:cs typeface="Codec Pro"/>
                <a:sym typeface="Codec Pro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7446974">
            <a:off x="-11039517" y="-1602233"/>
            <a:ext cx="14849581" cy="14069978"/>
          </a:xfrm>
          <a:custGeom>
            <a:avLst/>
            <a:gdLst/>
            <a:ahLst/>
            <a:cxnLst/>
            <a:rect l="l" t="t" r="r" b="b"/>
            <a:pathLst>
              <a:path w="14849581" h="14069978">
                <a:moveTo>
                  <a:pt x="0" y="0"/>
                </a:moveTo>
                <a:lnTo>
                  <a:pt x="14849580" y="0"/>
                </a:lnTo>
                <a:lnTo>
                  <a:pt x="14849580" y="14069978"/>
                </a:lnTo>
                <a:lnTo>
                  <a:pt x="0" y="140699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463083" y="1642742"/>
            <a:ext cx="14195571" cy="805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40"/>
              </a:lnSpc>
            </a:pPr>
            <a:r>
              <a:rPr lang="en-US" sz="2700">
                <a:solidFill>
                  <a:srgbClr val="EDECED"/>
                </a:solidFill>
                <a:latin typeface="Cy Grotesk Grand"/>
                <a:ea typeface="Cy Grotesk Grand"/>
                <a:cs typeface="Cy Grotesk Grand"/>
                <a:sym typeface="Cy Grotesk Grand"/>
              </a:rPr>
              <a:t>Flow Information</a:t>
            </a:r>
          </a:p>
          <a:p>
            <a:pPr algn="l">
              <a:lnSpc>
                <a:spcPts val="2400"/>
              </a:lnSpc>
            </a:pPr>
            <a:r>
              <a:rPr lang="en-US" sz="2000">
                <a:solidFill>
                  <a:srgbClr val="EDECED"/>
                </a:solidFill>
                <a:latin typeface="Cy Grotesk Grand"/>
                <a:ea typeface="Cy Grotesk Grand"/>
                <a:cs typeface="Cy Grotesk Grand"/>
                <a:sym typeface="Cy Grotesk Grand"/>
              </a:rPr>
              <a:t>Includes essential metrics such as Flow ID, Flow Duration, Flow Bytes/s, and Flow Packets/s.</a:t>
            </a:r>
          </a:p>
          <a:p>
            <a:pPr algn="l">
              <a:lnSpc>
                <a:spcPts val="2400"/>
              </a:lnSpc>
            </a:pPr>
            <a:endParaRPr lang="en-US" sz="2000">
              <a:solidFill>
                <a:srgbClr val="EDECED"/>
              </a:solidFill>
              <a:latin typeface="Cy Grotesk Grand"/>
              <a:ea typeface="Cy Grotesk Grand"/>
              <a:cs typeface="Cy Grotesk Grand"/>
              <a:sym typeface="Cy Grotesk Grand"/>
            </a:endParaRPr>
          </a:p>
          <a:p>
            <a:pPr algn="l">
              <a:lnSpc>
                <a:spcPts val="3240"/>
              </a:lnSpc>
            </a:pPr>
            <a:r>
              <a:rPr lang="en-US" sz="2700">
                <a:solidFill>
                  <a:srgbClr val="EDECED"/>
                </a:solidFill>
                <a:latin typeface="Cy Grotesk Grand"/>
                <a:ea typeface="Cy Grotesk Grand"/>
                <a:cs typeface="Cy Grotesk Grand"/>
                <a:sym typeface="Cy Grotesk Grand"/>
              </a:rPr>
              <a:t>Network Metrics</a:t>
            </a:r>
          </a:p>
          <a:p>
            <a:pPr algn="l">
              <a:lnSpc>
                <a:spcPts val="2400"/>
              </a:lnSpc>
            </a:pPr>
            <a:r>
              <a:rPr lang="en-US" sz="2000">
                <a:solidFill>
                  <a:srgbClr val="EDECED"/>
                </a:solidFill>
                <a:latin typeface="Cy Grotesk Grand"/>
                <a:ea typeface="Cy Grotesk Grand"/>
                <a:cs typeface="Cy Grotesk Grand"/>
                <a:sym typeface="Cy Grotesk Grand"/>
              </a:rPr>
              <a:t>Captures critical data like Source/Destination IP &amp; Port, Protocol, and Timestamp for precise tracking.</a:t>
            </a:r>
          </a:p>
          <a:p>
            <a:pPr algn="l">
              <a:lnSpc>
                <a:spcPts val="2400"/>
              </a:lnSpc>
            </a:pPr>
            <a:endParaRPr lang="en-US" sz="2000">
              <a:solidFill>
                <a:srgbClr val="EDECED"/>
              </a:solidFill>
              <a:latin typeface="Cy Grotesk Grand"/>
              <a:ea typeface="Cy Grotesk Grand"/>
              <a:cs typeface="Cy Grotesk Grand"/>
              <a:sym typeface="Cy Grotesk Grand"/>
            </a:endParaRPr>
          </a:p>
          <a:p>
            <a:pPr algn="l">
              <a:lnSpc>
                <a:spcPts val="3240"/>
              </a:lnSpc>
            </a:pPr>
            <a:r>
              <a:rPr lang="en-US" sz="2700">
                <a:solidFill>
                  <a:srgbClr val="EDECED"/>
                </a:solidFill>
                <a:latin typeface="Cy Grotesk Grand"/>
                <a:ea typeface="Cy Grotesk Grand"/>
                <a:cs typeface="Cy Grotesk Grand"/>
                <a:sym typeface="Cy Grotesk Grand"/>
              </a:rPr>
              <a:t>Traffic Features</a:t>
            </a:r>
          </a:p>
          <a:p>
            <a:pPr algn="l">
              <a:lnSpc>
                <a:spcPts val="2400"/>
              </a:lnSpc>
            </a:pPr>
            <a:r>
              <a:rPr lang="en-US" sz="2000">
                <a:solidFill>
                  <a:srgbClr val="EDECED"/>
                </a:solidFill>
                <a:latin typeface="Cy Grotesk Grand"/>
                <a:ea typeface="Cy Grotesk Grand"/>
                <a:cs typeface="Cy Grotesk Grand"/>
                <a:sym typeface="Cy Grotesk Grand"/>
              </a:rPr>
              <a:t>Analyzes Packet Lengths, Forward/Backward Packets, and IAT (Inter-Arrival Time) for deeper insights.</a:t>
            </a:r>
          </a:p>
          <a:p>
            <a:pPr algn="l">
              <a:lnSpc>
                <a:spcPts val="2400"/>
              </a:lnSpc>
            </a:pPr>
            <a:endParaRPr lang="en-US" sz="2000">
              <a:solidFill>
                <a:srgbClr val="EDECED"/>
              </a:solidFill>
              <a:latin typeface="Cy Grotesk Grand"/>
              <a:ea typeface="Cy Grotesk Grand"/>
              <a:cs typeface="Cy Grotesk Grand"/>
              <a:sym typeface="Cy Grotesk Grand"/>
            </a:endParaRPr>
          </a:p>
          <a:p>
            <a:pPr algn="l">
              <a:lnSpc>
                <a:spcPts val="3240"/>
              </a:lnSpc>
            </a:pPr>
            <a:r>
              <a:rPr lang="en-US" sz="2700">
                <a:solidFill>
                  <a:srgbClr val="EDECED"/>
                </a:solidFill>
                <a:latin typeface="Cy Grotesk Grand"/>
                <a:ea typeface="Cy Grotesk Grand"/>
                <a:cs typeface="Cy Grotesk Grand"/>
                <a:sym typeface="Cy Grotesk Grand"/>
              </a:rPr>
              <a:t>Flags &amp; Indicators</a:t>
            </a:r>
          </a:p>
          <a:p>
            <a:pPr algn="l">
              <a:lnSpc>
                <a:spcPts val="2400"/>
              </a:lnSpc>
            </a:pPr>
            <a:r>
              <a:rPr lang="en-US" sz="2000">
                <a:solidFill>
                  <a:srgbClr val="EDECED"/>
                </a:solidFill>
                <a:latin typeface="Cy Grotesk Grand"/>
                <a:ea typeface="Cy Grotesk Grand"/>
                <a:cs typeface="Cy Grotesk Grand"/>
                <a:sym typeface="Cy Grotesk Grand"/>
              </a:rPr>
              <a:t>Focuses on TCP Flags, PSH Flags, and ACK Flags to understand connection states and behaviors.</a:t>
            </a:r>
          </a:p>
          <a:p>
            <a:pPr algn="l">
              <a:lnSpc>
                <a:spcPts val="2400"/>
              </a:lnSpc>
            </a:pPr>
            <a:endParaRPr lang="en-US" sz="2000">
              <a:solidFill>
                <a:srgbClr val="EDECED"/>
              </a:solidFill>
              <a:latin typeface="Cy Grotesk Grand"/>
              <a:ea typeface="Cy Grotesk Grand"/>
              <a:cs typeface="Cy Grotesk Grand"/>
              <a:sym typeface="Cy Grotesk Grand"/>
            </a:endParaRPr>
          </a:p>
          <a:p>
            <a:pPr algn="l">
              <a:lnSpc>
                <a:spcPts val="3240"/>
              </a:lnSpc>
            </a:pPr>
            <a:r>
              <a:rPr lang="en-US" sz="2700">
                <a:solidFill>
                  <a:srgbClr val="EDECED"/>
                </a:solidFill>
                <a:latin typeface="Cy Grotesk Grand"/>
                <a:ea typeface="Cy Grotesk Grand"/>
                <a:cs typeface="Cy Grotesk Grand"/>
                <a:sym typeface="Cy Grotesk Grand"/>
              </a:rPr>
              <a:t>Resource Utilization</a:t>
            </a:r>
          </a:p>
          <a:p>
            <a:pPr algn="l">
              <a:lnSpc>
                <a:spcPts val="2400"/>
              </a:lnSpc>
            </a:pPr>
            <a:r>
              <a:rPr lang="en-US" sz="2000">
                <a:solidFill>
                  <a:srgbClr val="EDECED"/>
                </a:solidFill>
                <a:latin typeface="Cy Grotesk Grand"/>
                <a:ea typeface="Cy Grotesk Grand"/>
                <a:cs typeface="Cy Grotesk Grand"/>
                <a:sym typeface="Cy Grotesk Grand"/>
              </a:rPr>
              <a:t>Monitors CPU, Memory, Disk 10, and Network 10 to assess system performance during data flows.</a:t>
            </a:r>
          </a:p>
          <a:p>
            <a:pPr algn="l">
              <a:lnSpc>
                <a:spcPts val="2400"/>
              </a:lnSpc>
            </a:pPr>
            <a:endParaRPr lang="en-US" sz="2000">
              <a:solidFill>
                <a:srgbClr val="EDECED"/>
              </a:solidFill>
              <a:latin typeface="Cy Grotesk Grand"/>
              <a:ea typeface="Cy Grotesk Grand"/>
              <a:cs typeface="Cy Grotesk Grand"/>
              <a:sym typeface="Cy Grotesk Grand"/>
            </a:endParaRPr>
          </a:p>
          <a:p>
            <a:pPr algn="l">
              <a:lnSpc>
                <a:spcPts val="3240"/>
              </a:lnSpc>
            </a:pPr>
            <a:r>
              <a:rPr lang="en-US" sz="2700">
                <a:solidFill>
                  <a:srgbClr val="EDECED"/>
                </a:solidFill>
                <a:latin typeface="Cy Grotesk Grand"/>
                <a:ea typeface="Cy Grotesk Grand"/>
                <a:cs typeface="Cy Grotesk Grand"/>
                <a:sym typeface="Cy Grotesk Grand"/>
              </a:rPr>
              <a:t>Preprocessing Techniques</a:t>
            </a:r>
          </a:p>
          <a:p>
            <a:pPr algn="l">
              <a:lnSpc>
                <a:spcPts val="2400"/>
              </a:lnSpc>
            </a:pPr>
            <a:r>
              <a:rPr lang="en-US" sz="2000">
                <a:solidFill>
                  <a:srgbClr val="EDECED"/>
                </a:solidFill>
                <a:latin typeface="Cy Grotesk Grand"/>
                <a:ea typeface="Cy Grotesk Grand"/>
                <a:cs typeface="Cy Grotesk Grand"/>
                <a:sym typeface="Cy Grotesk Grand"/>
              </a:rPr>
              <a:t>Handles missing values and normalizes numerical features to ensure quality data for analysis.</a:t>
            </a:r>
          </a:p>
          <a:p>
            <a:pPr algn="l">
              <a:lnSpc>
                <a:spcPts val="3240"/>
              </a:lnSpc>
              <a:spcBef>
                <a:spcPct val="0"/>
              </a:spcBef>
            </a:pPr>
            <a:endParaRPr lang="en-US" sz="2000">
              <a:solidFill>
                <a:srgbClr val="EDECED"/>
              </a:solidFill>
              <a:latin typeface="Cy Grotesk Grand"/>
              <a:ea typeface="Cy Grotesk Grand"/>
              <a:cs typeface="Cy Grotesk Grand"/>
              <a:sym typeface="Cy Grotesk Gran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3463083" y="757237"/>
            <a:ext cx="5202734" cy="533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3499">
                <a:solidFill>
                  <a:srgbClr val="EDECED"/>
                </a:solidFill>
                <a:latin typeface="Cy Grotesk Grand"/>
                <a:ea typeface="Cy Grotesk Grand"/>
                <a:cs typeface="Cy Grotesk Grand"/>
                <a:sym typeface="Cy Grotesk Grand"/>
              </a:rPr>
              <a:t>Dataset Overview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9666590">
            <a:off x="-1674600" y="646970"/>
            <a:ext cx="18010625" cy="17222660"/>
          </a:xfrm>
          <a:custGeom>
            <a:avLst/>
            <a:gdLst/>
            <a:ahLst/>
            <a:cxnLst/>
            <a:rect l="l" t="t" r="r" b="b"/>
            <a:pathLst>
              <a:path w="18010625" h="17222660">
                <a:moveTo>
                  <a:pt x="0" y="0"/>
                </a:moveTo>
                <a:lnTo>
                  <a:pt x="18010625" y="0"/>
                </a:lnTo>
                <a:lnTo>
                  <a:pt x="18010625" y="17222660"/>
                </a:lnTo>
                <a:lnTo>
                  <a:pt x="0" y="172226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95451">
            <a:off x="11063514" y="-4115415"/>
            <a:ext cx="8686892" cy="8230830"/>
          </a:xfrm>
          <a:custGeom>
            <a:avLst/>
            <a:gdLst/>
            <a:ahLst/>
            <a:cxnLst/>
            <a:rect l="l" t="t" r="r" b="b"/>
            <a:pathLst>
              <a:path w="8686892" h="8230830">
                <a:moveTo>
                  <a:pt x="0" y="0"/>
                </a:moveTo>
                <a:lnTo>
                  <a:pt x="8686891" y="0"/>
                </a:lnTo>
                <a:lnTo>
                  <a:pt x="8686891" y="8230830"/>
                </a:lnTo>
                <a:lnTo>
                  <a:pt x="0" y="82308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4421576" y="1749258"/>
            <a:ext cx="9444847" cy="6788484"/>
          </a:xfrm>
          <a:custGeom>
            <a:avLst/>
            <a:gdLst/>
            <a:ahLst/>
            <a:cxnLst/>
            <a:rect l="l" t="t" r="r" b="b"/>
            <a:pathLst>
              <a:path w="9444847" h="6788484">
                <a:moveTo>
                  <a:pt x="0" y="0"/>
                </a:moveTo>
                <a:lnTo>
                  <a:pt x="9444848" y="0"/>
                </a:lnTo>
                <a:lnTo>
                  <a:pt x="9444848" y="6788484"/>
                </a:lnTo>
                <a:lnTo>
                  <a:pt x="0" y="678848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7446974">
            <a:off x="5469451" y="-645191"/>
            <a:ext cx="14849581" cy="14069978"/>
          </a:xfrm>
          <a:custGeom>
            <a:avLst/>
            <a:gdLst/>
            <a:ahLst/>
            <a:cxnLst/>
            <a:rect l="l" t="t" r="r" b="b"/>
            <a:pathLst>
              <a:path w="14849581" h="14069978">
                <a:moveTo>
                  <a:pt x="0" y="0"/>
                </a:moveTo>
                <a:lnTo>
                  <a:pt x="14849580" y="0"/>
                </a:lnTo>
                <a:lnTo>
                  <a:pt x="14849580" y="14069977"/>
                </a:lnTo>
                <a:lnTo>
                  <a:pt x="0" y="140699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369555" y="2110849"/>
            <a:ext cx="14195571" cy="6753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80"/>
              </a:lnSpc>
            </a:pPr>
            <a:r>
              <a:rPr lang="en-US" sz="2900">
                <a:solidFill>
                  <a:srgbClr val="EDECED"/>
                </a:solidFill>
                <a:latin typeface="Cy Grotesk Grand"/>
                <a:ea typeface="Cy Grotesk Grand"/>
                <a:cs typeface="Cy Grotesk Grand"/>
                <a:sym typeface="Cy Grotesk Grand"/>
              </a:rPr>
              <a:t>Programming Language: Python 3.9</a:t>
            </a:r>
          </a:p>
          <a:p>
            <a:pPr algn="l">
              <a:lnSpc>
                <a:spcPts val="2640"/>
              </a:lnSpc>
            </a:pPr>
            <a:r>
              <a:rPr lang="en-US" sz="2200" spc="-22">
                <a:solidFill>
                  <a:srgbClr val="EDECED"/>
                </a:solidFill>
                <a:latin typeface="Cy Grotesk Grand"/>
                <a:ea typeface="Cy Grotesk Grand"/>
                <a:cs typeface="Cy Grotesk Grand"/>
                <a:sym typeface="Cy Grotesk Grand"/>
              </a:rPr>
              <a:t>Python 3.9 is the core programming language chosen for its versatility and ease of use.</a:t>
            </a:r>
          </a:p>
          <a:p>
            <a:pPr algn="l">
              <a:lnSpc>
                <a:spcPts val="2640"/>
              </a:lnSpc>
            </a:pPr>
            <a:endParaRPr lang="en-US" sz="2200" spc="-22">
              <a:solidFill>
                <a:srgbClr val="EDECED"/>
              </a:solidFill>
              <a:latin typeface="Cy Grotesk Grand"/>
              <a:ea typeface="Cy Grotesk Grand"/>
              <a:cs typeface="Cy Grotesk Grand"/>
              <a:sym typeface="Cy Grotesk Grand"/>
            </a:endParaRPr>
          </a:p>
          <a:p>
            <a:pPr algn="l">
              <a:lnSpc>
                <a:spcPts val="2640"/>
              </a:lnSpc>
            </a:pPr>
            <a:endParaRPr lang="en-US" sz="2200" spc="-22">
              <a:solidFill>
                <a:srgbClr val="EDECED"/>
              </a:solidFill>
              <a:latin typeface="Cy Grotesk Grand"/>
              <a:ea typeface="Cy Grotesk Grand"/>
              <a:cs typeface="Cy Grotesk Grand"/>
              <a:sym typeface="Cy Grotesk Grand"/>
            </a:endParaRPr>
          </a:p>
          <a:p>
            <a:pPr algn="l">
              <a:lnSpc>
                <a:spcPts val="3480"/>
              </a:lnSpc>
            </a:pPr>
            <a:r>
              <a:rPr lang="en-US" sz="2900">
                <a:solidFill>
                  <a:srgbClr val="EDECED"/>
                </a:solidFill>
                <a:latin typeface="Cy Grotesk Grand"/>
                <a:ea typeface="Cy Grotesk Grand"/>
                <a:cs typeface="Cy Grotesk Grand"/>
                <a:sym typeface="Cy Grotesk Grand"/>
              </a:rPr>
              <a:t>Machine Learning Libraries: Scikit-learn, Pandas, NumPy</a:t>
            </a:r>
          </a:p>
          <a:p>
            <a:pPr algn="l">
              <a:lnSpc>
                <a:spcPts val="2640"/>
              </a:lnSpc>
            </a:pPr>
            <a:r>
              <a:rPr lang="en-US" sz="2200" spc="-22">
                <a:solidFill>
                  <a:srgbClr val="EDECED"/>
                </a:solidFill>
                <a:latin typeface="Cy Grotesk Grand"/>
                <a:ea typeface="Cy Grotesk Grand"/>
                <a:cs typeface="Cy Grotesk Grand"/>
                <a:sym typeface="Cy Grotesk Grand"/>
              </a:rPr>
              <a:t>Scikit-learn, Pandas, and NumPy are utilized for efficient data analysis and machine learning tasks.</a:t>
            </a:r>
          </a:p>
          <a:p>
            <a:pPr algn="l">
              <a:lnSpc>
                <a:spcPts val="2640"/>
              </a:lnSpc>
            </a:pPr>
            <a:endParaRPr lang="en-US" sz="2200" spc="-22">
              <a:solidFill>
                <a:srgbClr val="EDECED"/>
              </a:solidFill>
              <a:latin typeface="Cy Grotesk Grand"/>
              <a:ea typeface="Cy Grotesk Grand"/>
              <a:cs typeface="Cy Grotesk Grand"/>
              <a:sym typeface="Cy Grotesk Grand"/>
            </a:endParaRPr>
          </a:p>
          <a:p>
            <a:pPr algn="l">
              <a:lnSpc>
                <a:spcPts val="2640"/>
              </a:lnSpc>
            </a:pPr>
            <a:endParaRPr lang="en-US" sz="2200" spc="-22">
              <a:solidFill>
                <a:srgbClr val="EDECED"/>
              </a:solidFill>
              <a:latin typeface="Cy Grotesk Grand"/>
              <a:ea typeface="Cy Grotesk Grand"/>
              <a:cs typeface="Cy Grotesk Grand"/>
              <a:sym typeface="Cy Grotesk Grand"/>
            </a:endParaRPr>
          </a:p>
          <a:p>
            <a:pPr algn="l">
              <a:lnSpc>
                <a:spcPts val="3480"/>
              </a:lnSpc>
            </a:pPr>
            <a:r>
              <a:rPr lang="en-US" sz="2900">
                <a:solidFill>
                  <a:srgbClr val="EDECED"/>
                </a:solidFill>
                <a:latin typeface="Cy Grotesk Grand"/>
                <a:ea typeface="Cy Grotesk Grand"/>
                <a:cs typeface="Cy Grotesk Grand"/>
                <a:sym typeface="Cy Grotesk Grand"/>
              </a:rPr>
              <a:t>Framework: Flask (for API deployment)</a:t>
            </a:r>
          </a:p>
          <a:p>
            <a:pPr algn="l">
              <a:lnSpc>
                <a:spcPts val="2640"/>
              </a:lnSpc>
            </a:pPr>
            <a:r>
              <a:rPr lang="en-US" sz="2200" spc="-22">
                <a:solidFill>
                  <a:srgbClr val="EDECED"/>
                </a:solidFill>
                <a:latin typeface="Cy Grotesk Grand"/>
                <a:ea typeface="Cy Grotesk Grand"/>
                <a:cs typeface="Cy Grotesk Grand"/>
                <a:sym typeface="Cy Grotesk Grand"/>
              </a:rPr>
              <a:t>Flask is employed for API deployment, providing a lightweight and flexible framework.</a:t>
            </a:r>
          </a:p>
          <a:p>
            <a:pPr algn="l">
              <a:lnSpc>
                <a:spcPts val="2640"/>
              </a:lnSpc>
            </a:pPr>
            <a:endParaRPr lang="en-US" sz="2200" spc="-22">
              <a:solidFill>
                <a:srgbClr val="EDECED"/>
              </a:solidFill>
              <a:latin typeface="Cy Grotesk Grand"/>
              <a:ea typeface="Cy Grotesk Grand"/>
              <a:cs typeface="Cy Grotesk Grand"/>
              <a:sym typeface="Cy Grotesk Grand"/>
            </a:endParaRPr>
          </a:p>
          <a:p>
            <a:pPr algn="l">
              <a:lnSpc>
                <a:spcPts val="2639"/>
              </a:lnSpc>
            </a:pPr>
            <a:endParaRPr lang="en-US" sz="2200" spc="-22">
              <a:solidFill>
                <a:srgbClr val="EDECED"/>
              </a:solidFill>
              <a:latin typeface="Cy Grotesk Grand"/>
              <a:ea typeface="Cy Grotesk Grand"/>
              <a:cs typeface="Cy Grotesk Grand"/>
              <a:sym typeface="Cy Grotesk Grand"/>
            </a:endParaRPr>
          </a:p>
          <a:p>
            <a:pPr algn="l">
              <a:lnSpc>
                <a:spcPts val="3480"/>
              </a:lnSpc>
            </a:pPr>
            <a:r>
              <a:rPr lang="en-US" sz="2900">
                <a:solidFill>
                  <a:srgbClr val="EDECED"/>
                </a:solidFill>
                <a:latin typeface="Cy Grotesk Grand"/>
                <a:ea typeface="Cy Grotesk Grand"/>
                <a:cs typeface="Cy Grotesk Grand"/>
                <a:sym typeface="Cy Grotesk Grand"/>
              </a:rPr>
              <a:t>Orchestration: Kubernetes (K8s)</a:t>
            </a:r>
          </a:p>
          <a:p>
            <a:pPr algn="l">
              <a:lnSpc>
                <a:spcPts val="2639"/>
              </a:lnSpc>
            </a:pPr>
            <a:r>
              <a:rPr lang="en-US" sz="2199" spc="-21">
                <a:solidFill>
                  <a:srgbClr val="EDECED"/>
                </a:solidFill>
                <a:latin typeface="Cy Grotesk Grand"/>
                <a:ea typeface="Cy Grotesk Grand"/>
                <a:cs typeface="Cy Grotesk Grand"/>
                <a:sym typeface="Cy Grotesk Grand"/>
              </a:rPr>
              <a:t>Kubernetes (K8s) is implemented for orchestration, managing and scaling containerized applications.</a:t>
            </a:r>
          </a:p>
          <a:p>
            <a:pPr algn="l">
              <a:lnSpc>
                <a:spcPts val="2639"/>
              </a:lnSpc>
              <a:spcBef>
                <a:spcPct val="0"/>
              </a:spcBef>
            </a:pPr>
            <a:endParaRPr lang="en-US" sz="2199" spc="-21">
              <a:solidFill>
                <a:srgbClr val="EDECED"/>
              </a:solidFill>
              <a:latin typeface="Cy Grotesk Grand"/>
              <a:ea typeface="Cy Grotesk Grand"/>
              <a:cs typeface="Cy Grotesk Grand"/>
              <a:sym typeface="Cy Grotesk Gran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369555" y="1019175"/>
            <a:ext cx="5487665" cy="533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3499">
                <a:solidFill>
                  <a:srgbClr val="EDECED"/>
                </a:solidFill>
                <a:latin typeface="Cy Grotesk Grand"/>
                <a:ea typeface="Cy Grotesk Grand"/>
                <a:cs typeface="Cy Grotesk Grand"/>
                <a:sym typeface="Cy Grotesk Grand"/>
              </a:rPr>
              <a:t>Technologies Used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7446974">
            <a:off x="-1839873" y="3871921"/>
            <a:ext cx="14849581" cy="14069978"/>
          </a:xfrm>
          <a:custGeom>
            <a:avLst/>
            <a:gdLst/>
            <a:ahLst/>
            <a:cxnLst/>
            <a:rect l="l" t="t" r="r" b="b"/>
            <a:pathLst>
              <a:path w="14849581" h="14069978">
                <a:moveTo>
                  <a:pt x="0" y="0"/>
                </a:moveTo>
                <a:lnTo>
                  <a:pt x="14849580" y="0"/>
                </a:lnTo>
                <a:lnTo>
                  <a:pt x="14849580" y="14069977"/>
                </a:lnTo>
                <a:lnTo>
                  <a:pt x="0" y="140699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2417406"/>
            <a:ext cx="14195571" cy="5753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80"/>
              </a:lnSpc>
            </a:pPr>
            <a:r>
              <a:rPr lang="en-US" sz="2900">
                <a:solidFill>
                  <a:srgbClr val="EDECED"/>
                </a:solidFill>
                <a:latin typeface="Cy Grotesk Grand"/>
                <a:ea typeface="Cy Grotesk Grand"/>
                <a:cs typeface="Cy Grotesk Grand"/>
                <a:sym typeface="Cy Grotesk Grand"/>
              </a:rPr>
              <a:t>Data Preprocessing</a:t>
            </a:r>
          </a:p>
          <a:p>
            <a:pPr algn="l">
              <a:lnSpc>
                <a:spcPts val="2640"/>
              </a:lnSpc>
            </a:pPr>
            <a:r>
              <a:rPr lang="en-US" sz="2200" spc="-22">
                <a:solidFill>
                  <a:srgbClr val="EDECED"/>
                </a:solidFill>
                <a:latin typeface="Cy Grotesk Grand"/>
                <a:ea typeface="Cy Grotesk Grand"/>
                <a:cs typeface="Cy Grotesk Grand"/>
                <a:sym typeface="Cy Grotesk Grand"/>
              </a:rPr>
              <a:t>Addressing missing values, feature scaling, and normalization ensures data quality.</a:t>
            </a:r>
          </a:p>
          <a:p>
            <a:pPr algn="l">
              <a:lnSpc>
                <a:spcPts val="2640"/>
              </a:lnSpc>
            </a:pPr>
            <a:endParaRPr lang="en-US" sz="2200" spc="-22">
              <a:solidFill>
                <a:srgbClr val="EDECED"/>
              </a:solidFill>
              <a:latin typeface="Cy Grotesk Grand"/>
              <a:ea typeface="Cy Grotesk Grand"/>
              <a:cs typeface="Cy Grotesk Grand"/>
              <a:sym typeface="Cy Grotesk Grand"/>
            </a:endParaRPr>
          </a:p>
          <a:p>
            <a:pPr algn="l">
              <a:lnSpc>
                <a:spcPts val="3480"/>
              </a:lnSpc>
            </a:pPr>
            <a:r>
              <a:rPr lang="en-US" sz="2900">
                <a:solidFill>
                  <a:srgbClr val="EDECED"/>
                </a:solidFill>
                <a:latin typeface="Cy Grotesk Grand"/>
                <a:ea typeface="Cy Grotesk Grand"/>
                <a:cs typeface="Cy Grotesk Grand"/>
                <a:sym typeface="Cy Grotesk Grand"/>
              </a:rPr>
              <a:t>Model Selection</a:t>
            </a:r>
          </a:p>
          <a:p>
            <a:pPr algn="l">
              <a:lnSpc>
                <a:spcPts val="2640"/>
              </a:lnSpc>
            </a:pPr>
            <a:r>
              <a:rPr lang="en-US" sz="2200" spc="-22">
                <a:solidFill>
                  <a:srgbClr val="EDECED"/>
                </a:solidFill>
                <a:latin typeface="Cy Grotesk Grand"/>
                <a:ea typeface="Cy Grotesk Grand"/>
                <a:cs typeface="Cy Grotesk Grand"/>
                <a:sym typeface="Cy Grotesk Grand"/>
              </a:rPr>
              <a:t>Choosing the Random Forest Classifier for its robustness and accuracy in predictions.</a:t>
            </a:r>
          </a:p>
          <a:p>
            <a:pPr algn="l">
              <a:lnSpc>
                <a:spcPts val="2640"/>
              </a:lnSpc>
            </a:pPr>
            <a:endParaRPr lang="en-US" sz="2200" spc="-22">
              <a:solidFill>
                <a:srgbClr val="EDECED"/>
              </a:solidFill>
              <a:latin typeface="Cy Grotesk Grand"/>
              <a:ea typeface="Cy Grotesk Grand"/>
              <a:cs typeface="Cy Grotesk Grand"/>
              <a:sym typeface="Cy Grotesk Grand"/>
            </a:endParaRPr>
          </a:p>
          <a:p>
            <a:pPr algn="l">
              <a:lnSpc>
                <a:spcPts val="3480"/>
              </a:lnSpc>
            </a:pPr>
            <a:r>
              <a:rPr lang="en-US" sz="2900">
                <a:solidFill>
                  <a:srgbClr val="EDECED"/>
                </a:solidFill>
                <a:latin typeface="Cy Grotesk Grand"/>
                <a:ea typeface="Cy Grotesk Grand"/>
                <a:cs typeface="Cy Grotesk Grand"/>
                <a:sym typeface="Cy Grotesk Grand"/>
              </a:rPr>
              <a:t>Training the Model</a:t>
            </a:r>
          </a:p>
          <a:p>
            <a:pPr algn="l">
              <a:lnSpc>
                <a:spcPts val="2640"/>
              </a:lnSpc>
            </a:pPr>
            <a:r>
              <a:rPr lang="en-US" sz="2200" spc="-22">
                <a:solidFill>
                  <a:srgbClr val="EDECED"/>
                </a:solidFill>
                <a:latin typeface="Cy Grotesk Grand"/>
                <a:ea typeface="Cy Grotesk Grand"/>
                <a:cs typeface="Cy Grotesk Grand"/>
                <a:sym typeface="Cy Grotesk Grand"/>
              </a:rPr>
              <a:t>Utilizing the preprocessed data to train the Random Forest model effectively.</a:t>
            </a:r>
          </a:p>
          <a:p>
            <a:pPr algn="l">
              <a:lnSpc>
                <a:spcPts val="2639"/>
              </a:lnSpc>
            </a:pPr>
            <a:endParaRPr lang="en-US" sz="2200" spc="-22">
              <a:solidFill>
                <a:srgbClr val="EDECED"/>
              </a:solidFill>
              <a:latin typeface="Cy Grotesk Grand"/>
              <a:ea typeface="Cy Grotesk Grand"/>
              <a:cs typeface="Cy Grotesk Grand"/>
              <a:sym typeface="Cy Grotesk Grand"/>
            </a:endParaRPr>
          </a:p>
          <a:p>
            <a:pPr algn="l">
              <a:lnSpc>
                <a:spcPts val="3480"/>
              </a:lnSpc>
            </a:pPr>
            <a:r>
              <a:rPr lang="en-US" sz="2900">
                <a:solidFill>
                  <a:srgbClr val="EDECED"/>
                </a:solidFill>
                <a:latin typeface="Cy Grotesk Grand"/>
                <a:ea typeface="Cy Grotesk Grand"/>
                <a:cs typeface="Cy Grotesk Grand"/>
                <a:sym typeface="Cy Grotesk Grand"/>
              </a:rPr>
              <a:t>Model Evaluation</a:t>
            </a:r>
          </a:p>
          <a:p>
            <a:pPr algn="l">
              <a:lnSpc>
                <a:spcPts val="2639"/>
              </a:lnSpc>
            </a:pPr>
            <a:r>
              <a:rPr lang="en-US" sz="2199" spc="-21">
                <a:solidFill>
                  <a:srgbClr val="EDECED"/>
                </a:solidFill>
                <a:latin typeface="Cy Grotesk Grand"/>
                <a:ea typeface="Cy Grotesk Grand"/>
                <a:cs typeface="Cy Grotesk Grand"/>
                <a:sym typeface="Cy Grotesk Grand"/>
              </a:rPr>
              <a:t>Assessing the model's performance through accuracy metrics and classification reports.</a:t>
            </a:r>
          </a:p>
          <a:p>
            <a:pPr algn="l">
              <a:lnSpc>
                <a:spcPts val="2639"/>
              </a:lnSpc>
            </a:pPr>
            <a:endParaRPr lang="en-US" sz="2199" spc="-21">
              <a:solidFill>
                <a:srgbClr val="EDECED"/>
              </a:solidFill>
              <a:latin typeface="Cy Grotesk Grand"/>
              <a:ea typeface="Cy Grotesk Grand"/>
              <a:cs typeface="Cy Grotesk Grand"/>
              <a:sym typeface="Cy Grotesk Grand"/>
            </a:endParaRPr>
          </a:p>
          <a:p>
            <a:pPr algn="l">
              <a:lnSpc>
                <a:spcPts val="2639"/>
              </a:lnSpc>
              <a:spcBef>
                <a:spcPct val="0"/>
              </a:spcBef>
            </a:pPr>
            <a:endParaRPr lang="en-US" sz="2199" spc="-21">
              <a:solidFill>
                <a:srgbClr val="EDECED"/>
              </a:solidFill>
              <a:latin typeface="Cy Grotesk Grand"/>
              <a:ea typeface="Cy Grotesk Grand"/>
              <a:cs typeface="Cy Grotesk Grand"/>
              <a:sym typeface="Cy Grotesk Gran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028700" y="1019175"/>
            <a:ext cx="5774754" cy="533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3499">
                <a:solidFill>
                  <a:srgbClr val="EDECED"/>
                </a:solidFill>
                <a:latin typeface="Cy Grotesk Grand"/>
                <a:ea typeface="Cy Grotesk Grand"/>
                <a:cs typeface="Cy Grotesk Grand"/>
                <a:sym typeface="Cy Grotesk Grand"/>
              </a:rPr>
              <a:t>Model Development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63116" y="1028700"/>
            <a:ext cx="15161769" cy="8057535"/>
            <a:chOff x="0" y="0"/>
            <a:chExt cx="20215692" cy="10743380"/>
          </a:xfrm>
        </p:grpSpPr>
        <p:sp>
          <p:nvSpPr>
            <p:cNvPr id="3" name="TextBox 3"/>
            <p:cNvSpPr txBox="1"/>
            <p:nvPr/>
          </p:nvSpPr>
          <p:spPr>
            <a:xfrm>
              <a:off x="3581631" y="-19050"/>
              <a:ext cx="12119932" cy="18478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0800"/>
                </a:lnSpc>
              </a:pPr>
              <a:r>
                <a:rPr lang="en-US" sz="9000">
                  <a:solidFill>
                    <a:srgbClr val="EDECED"/>
                  </a:solidFill>
                  <a:latin typeface="Cy Grotesk Grand"/>
                  <a:ea typeface="Cy Grotesk Grand"/>
                  <a:cs typeface="Cy Grotesk Grand"/>
                  <a:sym typeface="Cy Grotesk Grand"/>
                </a:rPr>
                <a:t>87%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2446285"/>
              <a:ext cx="20215692" cy="7651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500">
                  <a:solidFill>
                    <a:srgbClr val="EDECED"/>
                  </a:solidFill>
                  <a:latin typeface="Codec Pro"/>
                  <a:ea typeface="Codec Pro"/>
                  <a:cs typeface="Codec Pro"/>
                  <a:sym typeface="Codec Pro"/>
                </a:rPr>
                <a:t>Accuracy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3581631" y="3855270"/>
              <a:ext cx="12119932" cy="55054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0800"/>
                </a:lnSpc>
              </a:pPr>
              <a:r>
                <a:rPr lang="en-US" sz="9000">
                  <a:solidFill>
                    <a:srgbClr val="EDECED"/>
                  </a:solidFill>
                  <a:latin typeface="Cy Grotesk Grand"/>
                  <a:ea typeface="Cy Grotesk Grand"/>
                  <a:cs typeface="Cy Grotesk Grand"/>
                  <a:sym typeface="Cy Grotesk Grand"/>
                </a:rPr>
                <a:t>Precision, Recall, </a:t>
              </a:r>
            </a:p>
            <a:p>
              <a:pPr algn="ctr">
                <a:lnSpc>
                  <a:spcPts val="10800"/>
                </a:lnSpc>
              </a:pPr>
              <a:r>
                <a:rPr lang="en-US" sz="9000">
                  <a:solidFill>
                    <a:srgbClr val="EDECED"/>
                  </a:solidFill>
                  <a:latin typeface="Cy Grotesk Grand"/>
                  <a:ea typeface="Cy Grotesk Grand"/>
                  <a:cs typeface="Cy Grotesk Grand"/>
                  <a:sym typeface="Cy Grotesk Grand"/>
                </a:rPr>
                <a:t>F1-Score.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9978205"/>
              <a:ext cx="20215692" cy="7651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500">
                  <a:solidFill>
                    <a:srgbClr val="EDECED"/>
                  </a:solidFill>
                  <a:latin typeface="Codec Pro"/>
                  <a:ea typeface="Codec Pro"/>
                  <a:cs typeface="Codec Pro"/>
                  <a:sym typeface="Codec Pro"/>
                </a:rPr>
                <a:t>Evaluation Metrics</a:t>
              </a:r>
            </a:p>
          </p:txBody>
        </p:sp>
      </p:grpSp>
      <p:sp>
        <p:nvSpPr>
          <p:cNvPr id="7" name="Freeform 7"/>
          <p:cNvSpPr/>
          <p:nvPr/>
        </p:nvSpPr>
        <p:spPr>
          <a:xfrm rot="-9453801">
            <a:off x="1025101" y="-2125507"/>
            <a:ext cx="3936832" cy="3730148"/>
          </a:xfrm>
          <a:custGeom>
            <a:avLst/>
            <a:gdLst/>
            <a:ahLst/>
            <a:cxnLst/>
            <a:rect l="l" t="t" r="r" b="b"/>
            <a:pathLst>
              <a:path w="3936832" h="3730148">
                <a:moveTo>
                  <a:pt x="0" y="0"/>
                </a:moveTo>
                <a:lnTo>
                  <a:pt x="3936832" y="0"/>
                </a:lnTo>
                <a:lnTo>
                  <a:pt x="3936832" y="3730149"/>
                </a:lnTo>
                <a:lnTo>
                  <a:pt x="0" y="373014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rot="8207418">
            <a:off x="15857998" y="4568417"/>
            <a:ext cx="3936832" cy="3730148"/>
          </a:xfrm>
          <a:custGeom>
            <a:avLst/>
            <a:gdLst/>
            <a:ahLst/>
            <a:cxnLst/>
            <a:rect l="l" t="t" r="r" b="b"/>
            <a:pathLst>
              <a:path w="3936832" h="3730148">
                <a:moveTo>
                  <a:pt x="0" y="0"/>
                </a:moveTo>
                <a:lnTo>
                  <a:pt x="3936832" y="0"/>
                </a:lnTo>
                <a:lnTo>
                  <a:pt x="3936832" y="3730149"/>
                </a:lnTo>
                <a:lnTo>
                  <a:pt x="0" y="373014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rot="9550003">
            <a:off x="-669646" y="8073406"/>
            <a:ext cx="3936832" cy="3730148"/>
          </a:xfrm>
          <a:custGeom>
            <a:avLst/>
            <a:gdLst/>
            <a:ahLst/>
            <a:cxnLst/>
            <a:rect l="l" t="t" r="r" b="b"/>
            <a:pathLst>
              <a:path w="3936832" h="3730148">
                <a:moveTo>
                  <a:pt x="0" y="0"/>
                </a:moveTo>
                <a:lnTo>
                  <a:pt x="3936831" y="0"/>
                </a:lnTo>
                <a:lnTo>
                  <a:pt x="3936831" y="3730149"/>
                </a:lnTo>
                <a:lnTo>
                  <a:pt x="0" y="373014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0" name="AutoShape 10"/>
          <p:cNvSpPr/>
          <p:nvPr/>
        </p:nvSpPr>
        <p:spPr>
          <a:xfrm>
            <a:off x="1563116" y="3726411"/>
            <a:ext cx="15161769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554</Words>
  <Application>Microsoft Macintosh PowerPoint</Application>
  <PresentationFormat>Custom</PresentationFormat>
  <Paragraphs>99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Cy Grotesk Grand Bold</vt:lpstr>
      <vt:lpstr>Cy Grotesk Grand</vt:lpstr>
      <vt:lpstr>Calibri</vt:lpstr>
      <vt:lpstr>Codec Pro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Kubernetes Failure Prediction Using Machine Learning</dc:title>
  <cp:lastModifiedBy>Koushik Babu</cp:lastModifiedBy>
  <cp:revision>1</cp:revision>
  <dcterms:created xsi:type="dcterms:W3CDTF">2006-08-16T00:00:00Z</dcterms:created>
  <dcterms:modified xsi:type="dcterms:W3CDTF">2025-03-23T10:47:18Z</dcterms:modified>
  <dc:identifier>DAGiiXJvpoE</dc:identifier>
</cp:coreProperties>
</file>

<file path=docProps/thumbnail.jpeg>
</file>